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76" r:id="rId3"/>
    <p:sldId id="277" r:id="rId4"/>
    <p:sldId id="289" r:id="rId5"/>
    <p:sldId id="279" r:id="rId6"/>
    <p:sldId id="278" r:id="rId7"/>
    <p:sldId id="281" r:id="rId8"/>
    <p:sldId id="282" r:id="rId9"/>
    <p:sldId id="283" r:id="rId10"/>
    <p:sldId id="284" r:id="rId11"/>
    <p:sldId id="297" r:id="rId12"/>
    <p:sldId id="286" r:id="rId13"/>
    <p:sldId id="285" r:id="rId14"/>
    <p:sldId id="287" r:id="rId15"/>
    <p:sldId id="288" r:id="rId16"/>
    <p:sldId id="293" r:id="rId17"/>
    <p:sldId id="291" r:id="rId18"/>
    <p:sldId id="292" r:id="rId19"/>
    <p:sldId id="294" r:id="rId20"/>
    <p:sldId id="295" r:id="rId21"/>
    <p:sldId id="296" r:id="rId22"/>
    <p:sldId id="275" r:id="rId23"/>
  </p:sldIdLst>
  <p:sldSz cx="9144000" cy="6858000" type="screen4x3"/>
  <p:notesSz cx="7102475" cy="8991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нстантин Израилов" initials="КИ" lastIdx="1" clrIdx="0">
    <p:extLst>
      <p:ext uri="{19B8F6BF-5375-455C-9EA6-DF929625EA0E}">
        <p15:presenceInfo xmlns:p15="http://schemas.microsoft.com/office/powerpoint/2012/main" userId="84a72d3cd4bec2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8FED2"/>
    <a:srgbClr val="DCFB21"/>
    <a:srgbClr val="F5FEBE"/>
    <a:srgbClr val="FFC5C5"/>
    <a:srgbClr val="F8FED6"/>
    <a:srgbClr val="FED6D6"/>
    <a:srgbClr val="CCFFCC"/>
    <a:srgbClr val="00642D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 autoAdjust="0"/>
  </p:normalViewPr>
  <p:slideViewPr>
    <p:cSldViewPr>
      <p:cViewPr varScale="1">
        <p:scale>
          <a:sx n="75" d="100"/>
          <a:sy n="75" d="100"/>
        </p:scale>
        <p:origin x="94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8E2B9AFB-908E-4553-80DF-9D31B13E12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2B70E38-ABF2-49E0-AC45-1ACC6C023D5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1BB1A290-1C90-4825-BFA2-1CB6871F82B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46F36724-23CA-4031-B79A-A12344D312B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4355F5-B1C1-41DA-AD6D-ABA543A5C7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1" name="Group 29">
            <a:extLst>
              <a:ext uri="{FF2B5EF4-FFF2-40B4-BE49-F238E27FC236}">
                <a16:creationId xmlns:a16="http://schemas.microsoft.com/office/drawing/2014/main" id="{B904E8E9-B7CA-4930-BC94-4A461EC0AAD4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3090" name="Rectangle 18">
              <a:extLst>
                <a:ext uri="{FF2B5EF4-FFF2-40B4-BE49-F238E27FC236}">
                  <a16:creationId xmlns:a16="http://schemas.microsoft.com/office/drawing/2014/main" id="{46DEBB70-C0A2-4F32-B065-F48CEB8F069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Rectangle 28">
              <a:extLst>
                <a:ext uri="{FF2B5EF4-FFF2-40B4-BE49-F238E27FC236}">
                  <a16:creationId xmlns:a16="http://schemas.microsoft.com/office/drawing/2014/main" id="{C8B6E655-980D-4292-AD19-B0FD05C49E2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9" name="Rectangle 17">
            <a:extLst>
              <a:ext uri="{FF2B5EF4-FFF2-40B4-BE49-F238E27FC236}">
                <a16:creationId xmlns:a16="http://schemas.microsoft.com/office/drawing/2014/main" id="{202CA72C-158C-494F-A7A8-790A13081D0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45B05768-180B-44A1-9175-07D92089E3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Rectangle 20">
            <a:extLst>
              <a:ext uri="{FF2B5EF4-FFF2-40B4-BE49-F238E27FC236}">
                <a16:creationId xmlns:a16="http://schemas.microsoft.com/office/drawing/2014/main" id="{7B015479-2ECC-4104-B382-BFA3D50C45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Rectangle 21">
            <a:extLst>
              <a:ext uri="{FF2B5EF4-FFF2-40B4-BE49-F238E27FC236}">
                <a16:creationId xmlns:a16="http://schemas.microsoft.com/office/drawing/2014/main" id="{4475A46B-CF48-49A7-A173-05AE13ECDA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2">
            <a:extLst>
              <a:ext uri="{FF2B5EF4-FFF2-40B4-BE49-F238E27FC236}">
                <a16:creationId xmlns:a16="http://schemas.microsoft.com/office/drawing/2014/main" id="{A050C4D6-4DCC-488D-9CE9-CAAA3A7250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Rectangle 23">
            <a:extLst>
              <a:ext uri="{FF2B5EF4-FFF2-40B4-BE49-F238E27FC236}">
                <a16:creationId xmlns:a16="http://schemas.microsoft.com/office/drawing/2014/main" id="{5231997F-A011-49C6-B5B5-54F04067D1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Rectangle 24">
            <a:extLst>
              <a:ext uri="{FF2B5EF4-FFF2-40B4-BE49-F238E27FC236}">
                <a16:creationId xmlns:a16="http://schemas.microsoft.com/office/drawing/2014/main" id="{9A80489D-948B-434B-88A2-8006D4BD00C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Rectangle 25">
            <a:extLst>
              <a:ext uri="{FF2B5EF4-FFF2-40B4-BE49-F238E27FC236}">
                <a16:creationId xmlns:a16="http://schemas.microsoft.com/office/drawing/2014/main" id="{82AA038A-3649-45B4-BAE5-D3E0613AB1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Rectangle 26">
            <a:extLst>
              <a:ext uri="{FF2B5EF4-FFF2-40B4-BE49-F238E27FC236}">
                <a16:creationId xmlns:a16="http://schemas.microsoft.com/office/drawing/2014/main" id="{C111F148-7693-4C66-BDC3-57C5B5D98F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9" name="Rectangle 27">
            <a:extLst>
              <a:ext uri="{FF2B5EF4-FFF2-40B4-BE49-F238E27FC236}">
                <a16:creationId xmlns:a16="http://schemas.microsoft.com/office/drawing/2014/main" id="{F71BA097-026F-4139-A236-25B9468F1B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6827E42-7A34-47CC-A5D8-6CEF07D65B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anose="020B0604030504040204" pitchFamily="34" charset="0"/>
              </a:defRPr>
            </a:lvl1pPr>
          </a:lstStyle>
          <a:p>
            <a:pPr lvl="0"/>
            <a:r>
              <a:rPr lang="ru-RU" altLang="en-US" noProof="0"/>
              <a:t>Образец заголовка</a:t>
            </a:r>
            <a:endParaRPr lang="en-US" altLang="en-US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93EEBF7-9F16-4C43-94E8-4B7F75EACC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Образец подзаголовка</a:t>
            </a:r>
            <a:endParaRPr lang="en-US" altLang="en-US" noProof="0"/>
          </a:p>
        </p:txBody>
      </p:sp>
      <p:grpSp>
        <p:nvGrpSpPr>
          <p:cNvPr id="3088" name="Group 16">
            <a:extLst>
              <a:ext uri="{FF2B5EF4-FFF2-40B4-BE49-F238E27FC236}">
                <a16:creationId xmlns:a16="http://schemas.microsoft.com/office/drawing/2014/main" id="{279D8F43-29AB-4573-B3FC-DECFD12AD9D4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3086" name="Text Box 14">
              <a:extLst>
                <a:ext uri="{FF2B5EF4-FFF2-40B4-BE49-F238E27FC236}">
                  <a16:creationId xmlns:a16="http://schemas.microsoft.com/office/drawing/2014/main" id="{4B3D4E59-85F3-4D40-B810-053A742CDA76}"/>
                </a:ext>
              </a:extLst>
            </p:cNvPr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2800" b="1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3087" name="AutoShape 15">
              <a:extLst>
                <a:ext uri="{FF2B5EF4-FFF2-40B4-BE49-F238E27FC236}">
                  <a16:creationId xmlns:a16="http://schemas.microsoft.com/office/drawing/2014/main" id="{AABA6585-E7ED-4475-9AA6-851F6DF899D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BA293-76B1-4FFC-ABBA-48C2158E5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8342B5-AAF2-47FA-A769-C24AD287A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809BC4-E919-4748-A70A-D4480646C9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name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017476-CE6B-4EFC-977B-6F73F3045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BEEF82-0B16-43FB-A711-75768C22EE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81366B8-A799-4388-A655-58AD27648CE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8466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84769B-43B5-4854-B650-29EBD4B25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019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D59D95-0170-428D-8169-1114A75E8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019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A07A42-3B08-4F4E-859A-21714D9757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name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A7BE45-0F84-4A49-8D59-7A657AECE8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C12EAD-126A-4E85-A1C4-E223C7402E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8BBA4B0B-38C2-4B61-8291-13DCEDD9F2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5154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ABB73-E4AA-4E9F-AD1C-298258B5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0C5A40F9-A7C7-40BE-ACE7-FB978963EB1C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99CE1F-5EA3-45C8-A64E-8FDE120BD0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name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429186-04DC-4A96-894D-A7993BE2F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9718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AA1FB54-AD22-4013-B40C-B91D0C59FB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18FFD1E-CA62-4426-86D3-65255C4AA7E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943600" y="68263"/>
            <a:ext cx="2590800" cy="2365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9723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854C8-E400-4AD2-B492-BB66D004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6889BE-FB91-44C9-AE04-BE36F9523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B23DCD-4978-42F5-B144-6FEB501C89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name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C57165-1B3B-40EA-920A-76793E90D1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C095A3-1BB3-479D-8046-30DBBD7D54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9F74689-7243-40F0-A3A2-1788AC34FAC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751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D080A-EE2E-4951-A04F-D84A6BDB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AB5FA1-24B6-4F2F-863E-89C5314DF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4F976F-5123-4932-99A3-E569DDA877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name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9C2D0F-1307-40CB-BC1B-2C0AB362C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5737F2-024B-48BA-A9B4-5EDFB986C8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BBCD0FDC-313D-4C2B-A164-5888D7519B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6937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3F56D-484C-4FE1-8AE2-B48AFA1D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6BFBEA-785A-45B7-80DC-37684C883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1623CE-F914-4112-BD73-CA365B0A0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58F52E-84F7-4DA7-9048-D863061A5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name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AC93D-81FD-4F22-8B6D-5932481A8D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D24F3B-C8DC-49F8-8D7F-51E3430923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3D8203-C0C0-4194-9A12-B4789DD680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9844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9EA76-403D-4555-85F2-8DDB047F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F258D9-4205-494F-97A4-DB11788B4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64128C-B537-40FE-A2A3-C6DCD9EAE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3F1379-CA60-4853-9303-DD634B60D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80B7A3-F3B6-489C-93D4-10A9B769A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7524DC7-7B50-46E3-AF6B-CCD1AC6C41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name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FBCA19F-CA7B-4FC9-9758-460D580D8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A62874-6A77-4783-95E0-803ADC46E9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C9D3BEE4-2694-41AF-9A00-3D01A7D86A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068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CD661-9FED-4D02-A7B6-F380E334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BA3250-BD86-4824-897D-E55BD07BEE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name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B770E7-6BAF-4043-8526-3C6EAA5AF8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5FACCD-D206-44DA-A4EF-12DD94BED57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5B4DE8-C194-46B8-AE77-32F1CC2A6D6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8266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0658CB1-BF78-4FDF-A90C-1634906AD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name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03EBA36-083F-4F24-80FA-EF1FB1DB58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76BCE-BFF9-40C6-BEAF-E4496728B3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B005A5-277B-47ED-88E6-1FEA75422F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0296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DC7A7-C66F-40A2-A8BB-C0B8A330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D1E17-4F57-4FC6-98F9-C2B623EA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146367-020F-489B-B92D-1B1A91563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FDBD49-48E7-4967-AD83-AE0A5C19A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name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0B53CA-9757-419E-BBE5-908000CA73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3DBF74-4EF9-4D0D-BA60-055E910607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BB36D7-7AFB-4421-8967-154DF73357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7327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D90F0-A2B5-4605-AD67-9D0B4E62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4AFA20-8680-4DC8-A5AB-B832BC3AE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57DF43-C1D7-472F-AB23-12BE76687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A747C4-3E11-41C6-B7DE-C1B9B6EB6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name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7DE0AE-D0F2-4016-97F8-5C9FF9D4F3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EDCD33-66EC-4D6C-8211-2852BE1E1D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E0277D-05F0-47C9-BF84-E41312AEE3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7357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>
            <a:extLst>
              <a:ext uri="{FF2B5EF4-FFF2-40B4-BE49-F238E27FC236}">
                <a16:creationId xmlns:a16="http://schemas.microsoft.com/office/drawing/2014/main" id="{34BDA5B4-680A-4AF9-992F-16739F2261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5638" y="360363"/>
            <a:ext cx="8497887" cy="7191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5471FA-23FB-4C1D-A76C-15AAB726C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EB38F4-04C6-416C-9089-A649DB8CCE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en-US"/>
              <a:t>Company name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CC9B6B-2B0C-4D91-9914-EB19154441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DBFDF1-6A12-4784-A38E-B90F97CE4E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399472A1-128B-418C-85A6-F7D3BAC17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48" name="Rectangle 24">
            <a:extLst>
              <a:ext uri="{FF2B5EF4-FFF2-40B4-BE49-F238E27FC236}">
                <a16:creationId xmlns:a16="http://schemas.microsoft.com/office/drawing/2014/main" id="{DAAFD6D8-D7C2-448E-9E07-195E3594792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719138"/>
            <a:ext cx="328613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Rectangle 25">
            <a:extLst>
              <a:ext uri="{FF2B5EF4-FFF2-40B4-BE49-F238E27FC236}">
                <a16:creationId xmlns:a16="http://schemas.microsoft.com/office/drawing/2014/main" id="{6766229E-940E-4217-A0FC-47C4D498EAB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8613" y="357188"/>
            <a:ext cx="328612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26">
            <a:extLst>
              <a:ext uri="{FF2B5EF4-FFF2-40B4-BE49-F238E27FC236}">
                <a16:creationId xmlns:a16="http://schemas.microsoft.com/office/drawing/2014/main" id="{D33A8E46-1D18-4018-A729-FD0569CFF6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7225" y="0"/>
            <a:ext cx="328613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2" name="Rectangle 28">
            <a:extLst>
              <a:ext uri="{FF2B5EF4-FFF2-40B4-BE49-F238E27FC236}">
                <a16:creationId xmlns:a16="http://schemas.microsoft.com/office/drawing/2014/main" id="{129A9768-78CF-46AC-934B-A6DBB58F96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7225" y="361950"/>
            <a:ext cx="328613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id="{C86386E1-22D2-46E8-9376-11B23390A9E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8613" y="719138"/>
            <a:ext cx="328612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>
            <a:extLst>
              <a:ext uri="{FF2B5EF4-FFF2-40B4-BE49-F238E27FC236}">
                <a16:creationId xmlns:a16="http://schemas.microsoft.com/office/drawing/2014/main" id="{6145CC6B-C7CA-4CFD-B6D1-9A75228CA4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r>
              <a:rPr lang="en-US" alt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technetwork/java/javase/downloads/index.html" TargetMode="External"/><Relationship Id="rId2" Type="http://schemas.openxmlformats.org/officeDocument/2006/relationships/hyperlink" Target="https://en.wikipedia.org/wiki/Java_bytecode_instruction_listing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Java_bytecode_instruction_listings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emono.ru/lin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02F9CE3-FAB4-4F76-8977-469A65C210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en-US" sz="2000"/>
              <a:t>Лекция </a:t>
            </a:r>
            <a:r>
              <a:rPr lang="ru-RU" altLang="en-US" sz="2000" smtClean="0"/>
              <a:t>3.</a:t>
            </a:r>
            <a:r>
              <a:rPr lang="ru-RU" altLang="en-US" sz="2400" dirty="0"/>
              <a:t/>
            </a:r>
            <a:br>
              <a:rPr lang="ru-RU" altLang="en-US" sz="2400" dirty="0"/>
            </a:br>
            <a:r>
              <a:rPr lang="ru-RU" altLang="en-US" sz="2800" dirty="0"/>
              <a:t>Анализ программного кода</a:t>
            </a:r>
            <a:br>
              <a:rPr lang="ru-RU" altLang="en-US" sz="2800" dirty="0"/>
            </a:br>
            <a:r>
              <a:rPr lang="ru-RU" altLang="en-US" sz="2800" dirty="0"/>
              <a:t>и данных</a:t>
            </a:r>
            <a:endParaRPr lang="en-US" altLang="en-US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F58C10-B6C3-411C-93E8-9E6AF53F7E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Защита программ и данных</a:t>
            </a:r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D6C841-54D5-4887-B6DB-0CED7437E1F9}"/>
              </a:ext>
            </a:extLst>
          </p:cNvPr>
          <p:cNvSpPr/>
          <p:nvPr/>
        </p:nvSpPr>
        <p:spPr bwMode="auto">
          <a:xfrm>
            <a:off x="4161098" y="5301208"/>
            <a:ext cx="1202804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0862" y="6215608"/>
            <a:ext cx="2600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i="1" dirty="0"/>
              <a:t>Константин Евгеньевич</a:t>
            </a:r>
          </a:p>
          <a:p>
            <a:pPr algn="r"/>
            <a:r>
              <a:rPr lang="ru-RU" sz="1600" i="1" dirty="0"/>
              <a:t>Израилов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3542"/>
            <a:ext cx="7391400" cy="595536"/>
          </a:xfrm>
        </p:spPr>
        <p:txBody>
          <a:bodyPr/>
          <a:lstStyle/>
          <a:p>
            <a:r>
              <a:rPr lang="ru-RU" sz="2200" dirty="0"/>
              <a:t>Методы ручного анализа исходного кода </a:t>
            </a:r>
            <a:r>
              <a:rPr lang="en-US" sz="2200" dirty="0"/>
              <a:t>C#</a:t>
            </a:r>
            <a:r>
              <a:rPr lang="ru-RU" sz="2200" dirty="0"/>
              <a:t>,</a:t>
            </a:r>
            <a:r>
              <a:rPr lang="en-US" sz="2200" dirty="0"/>
              <a:t> </a:t>
            </a:r>
            <a:r>
              <a:rPr lang="ru-RU" sz="2200" dirty="0"/>
              <a:t>восстановленного из байт-кода</a:t>
            </a:r>
            <a:endParaRPr lang="en-US" sz="2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12CB0-441A-427F-9B7A-4CAE6DEAD5F4}"/>
              </a:ext>
            </a:extLst>
          </p:cNvPr>
          <p:cNvSpPr/>
          <p:nvPr/>
        </p:nvSpPr>
        <p:spPr>
          <a:xfrm>
            <a:off x="0" y="1196752"/>
            <a:ext cx="89644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Шаги метода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Получить образ байт-кода</a:t>
            </a:r>
            <a:r>
              <a:rPr lang="en-US" sz="1200" dirty="0"/>
              <a:t> CIL</a:t>
            </a: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 err="1"/>
              <a:t>Декомпилировать</a:t>
            </a:r>
            <a:r>
              <a:rPr lang="ru-RU" sz="1200" dirty="0"/>
              <a:t> байт-код в исходный код</a:t>
            </a:r>
            <a:r>
              <a:rPr lang="en-US" sz="1200" dirty="0"/>
              <a:t> C#</a:t>
            </a: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Вручную проанализировать и понять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восстановленный исходный код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8B7FF8-F35D-488D-A299-6A492EEF4B7F}"/>
              </a:ext>
            </a:extLst>
          </p:cNvPr>
          <p:cNvSpPr/>
          <p:nvPr/>
        </p:nvSpPr>
        <p:spPr>
          <a:xfrm>
            <a:off x="-1" y="2348875"/>
            <a:ext cx="914399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Типичные применяемые средства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en-US" sz="1200" dirty="0" err="1"/>
              <a:t>ILSpy</a:t>
            </a:r>
            <a:r>
              <a:rPr lang="en-US" sz="1200" dirty="0"/>
              <a:t> (</a:t>
            </a:r>
            <a:r>
              <a:rPr lang="en-US" sz="1200" dirty="0">
                <a:solidFill>
                  <a:schemeClr val="accent1"/>
                </a:solidFill>
              </a:rPr>
              <a:t>https://ilspy.net</a:t>
            </a:r>
            <a:r>
              <a:rPr lang="ru-RU" sz="1200" dirty="0"/>
              <a:t>)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Бесплатная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Просмотр байт-кода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Декомпиляция в </a:t>
            </a:r>
            <a:r>
              <a:rPr lang="en-US" sz="1200" dirty="0"/>
              <a:t>C#, VB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Базовая навигация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en-US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en-US" sz="1200" dirty="0" err="1"/>
              <a:t>.Net</a:t>
            </a:r>
            <a:r>
              <a:rPr lang="en-US" sz="1200" dirty="0"/>
              <a:t> reflector (</a:t>
            </a:r>
            <a:r>
              <a:rPr lang="en-US" sz="1200" dirty="0">
                <a:solidFill>
                  <a:schemeClr val="accent1"/>
                </a:solidFill>
              </a:rPr>
              <a:t>http://www.reflector.net/</a:t>
            </a:r>
            <a:r>
              <a:rPr lang="ru-RU" sz="1200" dirty="0"/>
              <a:t>)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Платная (от </a:t>
            </a:r>
            <a:r>
              <a:rPr lang="en-US" sz="1200" dirty="0"/>
              <a:t>MS)</a:t>
            </a: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Просмотр байт-кода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Декомпиляция в </a:t>
            </a:r>
            <a:r>
              <a:rPr lang="en-US" sz="1200" dirty="0"/>
              <a:t>C#, VB</a:t>
            </a: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Навигация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Поддержка плагинов</a:t>
            </a:r>
            <a:r>
              <a:rPr lang="en-US" sz="1200" dirty="0"/>
              <a:t>:</a:t>
            </a:r>
          </a:p>
          <a:p>
            <a:pPr marL="1657350" lvl="3" indent="-285750" algn="l">
              <a:buFont typeface="Courier New" panose="02070309020205020404" pitchFamily="49" charset="0"/>
              <a:buChar char="o"/>
            </a:pPr>
            <a:r>
              <a:rPr lang="ru-RU" sz="1200" dirty="0"/>
              <a:t>Языки декомпиляции</a:t>
            </a:r>
          </a:p>
          <a:p>
            <a:pPr marL="1657350" lvl="3" indent="-285750" algn="l">
              <a:buFont typeface="Courier New" panose="02070309020205020404" pitchFamily="49" charset="0"/>
              <a:buChar char="o"/>
            </a:pPr>
            <a:r>
              <a:rPr lang="ru-RU" sz="1200" dirty="0"/>
              <a:t>Метрики качества</a:t>
            </a:r>
          </a:p>
          <a:p>
            <a:pPr marL="1657350" lvl="3" indent="-285750" algn="l">
              <a:buFont typeface="Courier New" panose="02070309020205020404" pitchFamily="49" charset="0"/>
              <a:buChar char="o"/>
            </a:pPr>
            <a:r>
              <a:rPr lang="ru-RU" sz="1200" dirty="0"/>
              <a:t>Графы зависимостей</a:t>
            </a:r>
          </a:p>
          <a:p>
            <a:pPr marL="1657350" lvl="3" indent="-285750" algn="l">
              <a:buFont typeface="Courier New" panose="02070309020205020404" pitchFamily="49" charset="0"/>
              <a:buChar char="o"/>
            </a:pPr>
            <a:r>
              <a:rPr lang="ru-RU" sz="1200" dirty="0"/>
              <a:t>Импорт</a:t>
            </a:r>
            <a:r>
              <a:rPr lang="en-US" sz="1200" dirty="0"/>
              <a:t>/</a:t>
            </a:r>
            <a:r>
              <a:rPr lang="ru-RU" sz="1200" dirty="0"/>
              <a:t>Экспорт</a:t>
            </a:r>
          </a:p>
          <a:p>
            <a:pPr marL="1657350" lvl="3" indent="-285750" algn="l">
              <a:buFont typeface="Courier New" panose="02070309020205020404" pitchFamily="49" charset="0"/>
              <a:buChar char="o"/>
            </a:pPr>
            <a:r>
              <a:rPr lang="ru-RU" sz="1200" dirty="0"/>
              <a:t>др.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D3F56D-92A4-42D0-A6E7-485084C2E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772816"/>
            <a:ext cx="3965468" cy="2205156"/>
          </a:xfrm>
          <a:prstGeom prst="rect">
            <a:avLst/>
          </a:prstGeom>
        </p:spPr>
      </p:pic>
      <p:pic>
        <p:nvPicPr>
          <p:cNvPr id="8194" name="Picture 2" descr="ÐÐ°ÑÑÐ¸Ð½ÐºÐ¸ Ð¿Ð¾ Ð·Ð°Ð¿ÑÐ¾ÑÑ .NET Reflector">
            <a:extLst>
              <a:ext uri="{FF2B5EF4-FFF2-40B4-BE49-F238E27FC236}">
                <a16:creationId xmlns:a16="http://schemas.microsoft.com/office/drawing/2014/main" id="{E89B96C7-4570-4DDD-97F7-0587329F4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13" y="4005064"/>
            <a:ext cx="3456384" cy="262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>
            <a:extLst>
              <a:ext uri="{FF2B5EF4-FFF2-40B4-BE49-F238E27FC236}">
                <a16:creationId xmlns:a16="http://schemas.microsoft.com/office/drawing/2014/main" id="{F2BDAA81-8857-4F6C-BE9B-13055BBDE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5927725"/>
            <a:ext cx="3001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bg1"/>
                </a:solidFill>
              </a:rPr>
              <a:t>www.themegallery.com</a:t>
            </a:r>
          </a:p>
        </p:txBody>
      </p:sp>
      <p:sp>
        <p:nvSpPr>
          <p:cNvPr id="104453" name="WordArt 5">
            <a:extLst>
              <a:ext uri="{FF2B5EF4-FFF2-40B4-BE49-F238E27FC236}">
                <a16:creationId xmlns:a16="http://schemas.microsoft.com/office/drawing/2014/main" id="{25FB12F3-7DAB-4711-A5C3-4C2A4FC0048A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1907704" y="4120414"/>
            <a:ext cx="5841937" cy="216024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Перерыв</a:t>
            </a:r>
          </a:p>
          <a:p>
            <a:r>
              <a:rPr lang="ru-RU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5 минут</a:t>
            </a:r>
            <a:endParaRPr 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2">
                    <a:alpha val="5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EED396FE-FC16-4CDE-A64A-DB4E65DE5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276600"/>
            <a:ext cx="6324600" cy="381000"/>
          </a:xfrm>
        </p:spPr>
        <p:txBody>
          <a:bodyPr/>
          <a:lstStyle/>
          <a:p>
            <a:r>
              <a:rPr lang="ru-RU" dirty="0"/>
              <a:t>Защита программ и данных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DF22FE-54B1-4D68-AEE4-07BB20E9A3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1800225"/>
            <a:ext cx="6629400" cy="1012825"/>
          </a:xfrm>
        </p:spPr>
        <p:txBody>
          <a:bodyPr/>
          <a:lstStyle/>
          <a:p>
            <a:r>
              <a:rPr lang="ru-RU" altLang="en-US" sz="2000" dirty="0"/>
              <a:t>Лекция 2.</a:t>
            </a:r>
            <a:r>
              <a:rPr lang="ru-RU" altLang="en-US" sz="2400" dirty="0"/>
              <a:t/>
            </a:r>
            <a:br>
              <a:rPr lang="ru-RU" altLang="en-US" sz="2400" dirty="0"/>
            </a:br>
            <a:r>
              <a:rPr lang="ru-RU" altLang="en-US" sz="2800" dirty="0"/>
              <a:t>Анализ программного кода</a:t>
            </a:r>
            <a:br>
              <a:rPr lang="ru-RU" altLang="en-US" sz="2800" dirty="0"/>
            </a:br>
            <a:r>
              <a:rPr lang="ru-RU" altLang="en-US" sz="2800" dirty="0"/>
              <a:t>и данных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35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3542"/>
            <a:ext cx="7391400" cy="595536"/>
          </a:xfrm>
        </p:spPr>
        <p:txBody>
          <a:bodyPr/>
          <a:lstStyle/>
          <a:p>
            <a:r>
              <a:rPr lang="ru-RU" sz="2200" dirty="0"/>
              <a:t>Методы ручного анализа байт-кода </a:t>
            </a:r>
            <a:r>
              <a:rPr lang="en-US" sz="2200" dirty="0"/>
              <a:t>Java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12CB0-441A-427F-9B7A-4CAE6DEAD5F4}"/>
              </a:ext>
            </a:extLst>
          </p:cNvPr>
          <p:cNvSpPr/>
          <p:nvPr/>
        </p:nvSpPr>
        <p:spPr>
          <a:xfrm>
            <a:off x="0" y="1196752"/>
            <a:ext cx="89644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Шаги метода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Получить образ байт-кода</a:t>
            </a:r>
            <a:r>
              <a:rPr lang="en-US" sz="1200" dirty="0"/>
              <a:t> JBC*</a:t>
            </a: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Вручную проанализировать и понять байт-код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8B7FF8-F35D-488D-A299-6A492EEF4B7F}"/>
              </a:ext>
            </a:extLst>
          </p:cNvPr>
          <p:cNvSpPr/>
          <p:nvPr/>
        </p:nvSpPr>
        <p:spPr>
          <a:xfrm>
            <a:off x="-1" y="2132856"/>
            <a:ext cx="914399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Типичные применяемые средства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en-US" sz="1200" dirty="0"/>
              <a:t>javap.exe (Java SE Development Kit</a:t>
            </a:r>
            <a:r>
              <a:rPr lang="ru-RU" sz="1200" dirty="0"/>
              <a:t>)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Официальная утилита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Дизассемблер байт-кода</a:t>
            </a:r>
            <a:r>
              <a:rPr lang="en-US" sz="1200" dirty="0"/>
              <a:t> JBC</a:t>
            </a: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Простейшее получение текстового файла байт-кода из образа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lvl="2" algn="l"/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en-US" sz="1200" dirty="0"/>
          </a:p>
          <a:p>
            <a:pPr marL="742950" lvl="1" indent="-285750" algn="l">
              <a:buFont typeface="+mj-lt"/>
              <a:buAutoNum type="arabicParenR"/>
            </a:pPr>
            <a:endParaRPr lang="en-US" sz="7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Большинство </a:t>
            </a:r>
            <a:r>
              <a:rPr lang="ru-RU" sz="1200" dirty="0" err="1"/>
              <a:t>декомпиляторов</a:t>
            </a:r>
            <a:r>
              <a:rPr lang="ru-RU" sz="1200" dirty="0"/>
              <a:t> байт-кода</a:t>
            </a:r>
            <a:r>
              <a:rPr lang="en-US" sz="1200" dirty="0"/>
              <a:t> JBC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По умолчанию позволяют просматривать байт-код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4E42A-3B19-4F5F-9826-5FECE439A482}"/>
              </a:ext>
            </a:extLst>
          </p:cNvPr>
          <p:cNvSpPr txBox="1"/>
          <p:nvPr/>
        </p:nvSpPr>
        <p:spPr>
          <a:xfrm>
            <a:off x="-34536" y="6585110"/>
            <a:ext cx="917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1" dirty="0"/>
              <a:t>//</a:t>
            </a:r>
            <a:r>
              <a:rPr lang="ru-RU" sz="1050" i="1" dirty="0"/>
              <a:t> </a:t>
            </a:r>
            <a:r>
              <a:rPr lang="en-US" sz="1050" i="1" dirty="0"/>
              <a:t>JBC (Java Byte Code)</a:t>
            </a:r>
            <a:r>
              <a:rPr lang="ru-RU" sz="1050" i="1" dirty="0"/>
              <a:t> </a:t>
            </a:r>
            <a:r>
              <a:rPr lang="en-US" sz="1050" i="1" dirty="0"/>
              <a:t>–</a:t>
            </a:r>
            <a:r>
              <a:rPr lang="ru-RU" sz="1050" i="1" dirty="0"/>
              <a:t> высокоуровневый ассемблер для виртуальной машины </a:t>
            </a:r>
            <a:r>
              <a:rPr lang="en-US" sz="1050" i="1" dirty="0"/>
              <a:t>Java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F29FC32-E379-4CE5-A235-792F3E2AF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38092"/>
              </p:ext>
            </p:extLst>
          </p:nvPr>
        </p:nvGraphicFramePr>
        <p:xfrm>
          <a:off x="107504" y="3212976"/>
          <a:ext cx="8856984" cy="255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859979795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89268474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Исходный код</a:t>
                      </a:r>
                      <a:r>
                        <a:rPr lang="en-US" sz="1200" dirty="0"/>
                        <a:t> (Java)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Байт-код (восстановленный </a:t>
                      </a:r>
                      <a:r>
                        <a:rPr lang="en-US" sz="1200" dirty="0" err="1"/>
                        <a:t>JavaP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6765526"/>
                  </a:ext>
                </a:extLst>
              </a:tr>
              <a:tr h="220170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public class Test {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public static int </a:t>
                      </a:r>
                      <a:r>
                        <a:rPr lang="en-US" sz="1100" dirty="0" err="1">
                          <a:latin typeface="Consolas" panose="020B0609020204030204" pitchFamily="49" charset="0"/>
                        </a:rPr>
                        <a:t>funct</a:t>
                      </a:r>
                      <a:r>
                        <a:rPr lang="en-US" sz="1100" dirty="0">
                          <a:latin typeface="Consolas" panose="020B0609020204030204" pitchFamily="49" charset="0"/>
                        </a:rPr>
                        <a:t>(int x, int y) {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 if (x &gt; y)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   return 1;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 if (x &lt; y)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   return -1;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 //if (x == y) –</a:t>
                      </a:r>
                      <a:r>
                        <a:rPr lang="ru-RU" sz="1100" dirty="0">
                          <a:latin typeface="Consolas" panose="020B0609020204030204" pitchFamily="49" charset="0"/>
                        </a:rPr>
                        <a:t> условие не нужно!</a:t>
                      </a:r>
                      <a:endParaRPr lang="en-US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   return 0;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}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public static void main(String[] </a:t>
                      </a:r>
                      <a:r>
                        <a:rPr lang="en-US" sz="1100" dirty="0" err="1">
                          <a:latin typeface="Consolas" panose="020B0609020204030204" pitchFamily="49" charset="0"/>
                        </a:rPr>
                        <a:t>args</a:t>
                      </a:r>
                      <a:r>
                        <a:rPr lang="en-US" sz="1100" dirty="0">
                          <a:latin typeface="Consolas" panose="020B0609020204030204" pitchFamily="49" charset="0"/>
                        </a:rPr>
                        <a:t>) {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}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public static int </a:t>
                      </a:r>
                      <a:r>
                        <a:rPr lang="en-US" sz="1100" dirty="0" err="1">
                          <a:latin typeface="Consolas" panose="020B0609020204030204" pitchFamily="49" charset="0"/>
                        </a:rPr>
                        <a:t>funct</a:t>
                      </a:r>
                      <a:r>
                        <a:rPr lang="en-US" sz="1100" dirty="0">
                          <a:latin typeface="Consolas" panose="020B0609020204030204" pitchFamily="49" charset="0"/>
                        </a:rPr>
                        <a:t>(int, int);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0: iload_0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1: iload_1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2: </a:t>
                      </a:r>
                      <a:r>
                        <a:rPr lang="en-US" sz="1100" dirty="0" err="1">
                          <a:latin typeface="Consolas" panose="020B0609020204030204" pitchFamily="49" charset="0"/>
                        </a:rPr>
                        <a:t>if_icmple</a:t>
                      </a:r>
                      <a:r>
                        <a:rPr lang="en-US" sz="1100" dirty="0">
                          <a:latin typeface="Consolas" panose="020B0609020204030204" pitchFamily="49" charset="0"/>
                        </a:rPr>
                        <a:t>     7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5: iconst_1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6: </a:t>
                      </a:r>
                      <a:r>
                        <a:rPr lang="en-US" sz="1100" dirty="0" err="1">
                          <a:latin typeface="Consolas" panose="020B0609020204030204" pitchFamily="49" charset="0"/>
                        </a:rPr>
                        <a:t>ireturn</a:t>
                      </a:r>
                      <a:endParaRPr lang="en-US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7: iload_0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8: iload_1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9: </a:t>
                      </a:r>
                      <a:r>
                        <a:rPr lang="en-US" sz="1100" dirty="0" err="1">
                          <a:latin typeface="Consolas" panose="020B0609020204030204" pitchFamily="49" charset="0"/>
                        </a:rPr>
                        <a:t>if_icmpge</a:t>
                      </a:r>
                      <a:r>
                        <a:rPr lang="en-US" sz="1100" dirty="0">
                          <a:latin typeface="Consolas" panose="020B0609020204030204" pitchFamily="49" charset="0"/>
                        </a:rPr>
                        <a:t>     14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12: iconst_m1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13: </a:t>
                      </a:r>
                      <a:r>
                        <a:rPr lang="en-US" sz="1100" dirty="0" err="1">
                          <a:latin typeface="Consolas" panose="020B0609020204030204" pitchFamily="49" charset="0"/>
                        </a:rPr>
                        <a:t>ireturn</a:t>
                      </a:r>
                      <a:endParaRPr lang="en-US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14: iconst_0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15: </a:t>
                      </a:r>
                      <a:r>
                        <a:rPr lang="en-US" sz="1100" dirty="0" err="1">
                          <a:latin typeface="Consolas" panose="020B0609020204030204" pitchFamily="49" charset="0"/>
                        </a:rPr>
                        <a:t>ireturn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8155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46D43C-689E-4280-96E0-DA55A9F1341F}"/>
              </a:ext>
            </a:extLst>
          </p:cNvPr>
          <p:cNvSpPr txBox="1"/>
          <p:nvPr/>
        </p:nvSpPr>
        <p:spPr>
          <a:xfrm>
            <a:off x="107504" y="5777646"/>
            <a:ext cx="8856984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latin typeface="Consolas" panose="020B0609020204030204" pitchFamily="49" charset="0"/>
              </a:rPr>
              <a:t>&gt; javac.exe test.java                           &gt; javap.exe –c </a:t>
            </a:r>
            <a:r>
              <a:rPr lang="en-US" sz="1100" dirty="0" err="1">
                <a:latin typeface="Consolas" panose="020B0609020204030204" pitchFamily="49" charset="0"/>
              </a:rPr>
              <a:t>test.class</a:t>
            </a:r>
            <a:endParaRPr lang="en-US" sz="1100" dirty="0">
              <a:latin typeface="Consolas" panose="020B0609020204030204" pitchFamily="49" charset="0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3453BB1D-8838-4397-8213-266F237BF975}"/>
              </a:ext>
            </a:extLst>
          </p:cNvPr>
          <p:cNvSpPr/>
          <p:nvPr/>
        </p:nvSpPr>
        <p:spPr bwMode="auto">
          <a:xfrm>
            <a:off x="1907704" y="5422339"/>
            <a:ext cx="484632" cy="50405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D5644CA9-7DEF-4851-88F0-C54958470922}"/>
              </a:ext>
            </a:extLst>
          </p:cNvPr>
          <p:cNvSpPr/>
          <p:nvPr/>
        </p:nvSpPr>
        <p:spPr bwMode="auto">
          <a:xfrm rot="10800000">
            <a:off x="6267034" y="5422339"/>
            <a:ext cx="484632" cy="50405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4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3542"/>
            <a:ext cx="7391400" cy="595536"/>
          </a:xfrm>
        </p:spPr>
        <p:txBody>
          <a:bodyPr/>
          <a:lstStyle/>
          <a:p>
            <a:r>
              <a:rPr lang="ru-RU" sz="2200" dirty="0"/>
              <a:t>Методы ручного анализа исходного кода </a:t>
            </a:r>
            <a:r>
              <a:rPr lang="en-US" sz="2200" dirty="0"/>
              <a:t>Java</a:t>
            </a:r>
            <a:r>
              <a:rPr lang="ru-RU" sz="2200" dirty="0"/>
              <a:t>,</a:t>
            </a:r>
            <a:r>
              <a:rPr lang="en-US" sz="2200" dirty="0"/>
              <a:t> </a:t>
            </a:r>
            <a:r>
              <a:rPr lang="ru-RU" sz="2200" dirty="0"/>
              <a:t>восстановленного из байт-кода</a:t>
            </a:r>
            <a:endParaRPr lang="en-US" sz="2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12CB0-441A-427F-9B7A-4CAE6DEAD5F4}"/>
              </a:ext>
            </a:extLst>
          </p:cNvPr>
          <p:cNvSpPr/>
          <p:nvPr/>
        </p:nvSpPr>
        <p:spPr>
          <a:xfrm>
            <a:off x="0" y="1196752"/>
            <a:ext cx="89644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Шаги метода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Получить образ байт-кода</a:t>
            </a:r>
            <a:r>
              <a:rPr lang="en-US" sz="1200" dirty="0"/>
              <a:t> JBC</a:t>
            </a: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 err="1"/>
              <a:t>Декомпилировать</a:t>
            </a:r>
            <a:r>
              <a:rPr lang="ru-RU" sz="1200" dirty="0"/>
              <a:t> байт-код в исходный код</a:t>
            </a:r>
            <a:r>
              <a:rPr lang="en-US" sz="1200" dirty="0"/>
              <a:t> Java</a:t>
            </a: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Вручную проанализировать и понять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восстановленный исходный код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8B7FF8-F35D-488D-A299-6A492EEF4B7F}"/>
              </a:ext>
            </a:extLst>
          </p:cNvPr>
          <p:cNvSpPr/>
          <p:nvPr/>
        </p:nvSpPr>
        <p:spPr>
          <a:xfrm>
            <a:off x="-1" y="2348875"/>
            <a:ext cx="914399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Типичные применяемые средства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en-US" sz="1200" dirty="0"/>
              <a:t>JD-GUI (</a:t>
            </a:r>
            <a:r>
              <a:rPr lang="en-US" sz="1200" dirty="0">
                <a:solidFill>
                  <a:schemeClr val="accent1"/>
                </a:solidFill>
              </a:rPr>
              <a:t>http://jd.benow.ca/</a:t>
            </a:r>
            <a:r>
              <a:rPr lang="ru-RU" sz="1200" dirty="0"/>
              <a:t>)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Бесплатная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Просмотр байт-кода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Декомпиляция в </a:t>
            </a:r>
            <a:r>
              <a:rPr lang="en-US" sz="1200" dirty="0"/>
              <a:t>Java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Базовая навигация</a:t>
            </a:r>
            <a:endParaRPr lang="en-US" sz="1200" dirty="0"/>
          </a:p>
          <a:p>
            <a:pPr lvl="2" algn="l"/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en-US" sz="1200" dirty="0"/>
          </a:p>
          <a:p>
            <a:pPr lvl="1" algn="l"/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771B7BC-C1AA-416D-AF7A-C2FFE7EF8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908" y="2430866"/>
            <a:ext cx="5673580" cy="30375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32462C-593E-4FE4-B490-99B994E7B692}"/>
              </a:ext>
            </a:extLst>
          </p:cNvPr>
          <p:cNvSpPr txBox="1"/>
          <p:nvPr/>
        </p:nvSpPr>
        <p:spPr>
          <a:xfrm>
            <a:off x="3290908" y="5468413"/>
            <a:ext cx="5674324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latin typeface="Consolas" panose="020B0609020204030204" pitchFamily="49" charset="0"/>
              </a:rPr>
              <a:t>&gt; java -jar jd-gui-1.4.0.jar</a:t>
            </a:r>
          </a:p>
        </p:txBody>
      </p:sp>
    </p:spTree>
    <p:extLst>
      <p:ext uri="{BB962C8B-B14F-4D97-AF65-F5344CB8AC3E}">
        <p14:creationId xmlns:p14="http://schemas.microsoft.com/office/powerpoint/2010/main" val="21875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3542"/>
            <a:ext cx="7391400" cy="595536"/>
          </a:xfrm>
        </p:spPr>
        <p:txBody>
          <a:bodyPr/>
          <a:lstStyle/>
          <a:p>
            <a:r>
              <a:rPr lang="ru-RU" sz="2000" dirty="0"/>
              <a:t>Методы ручного анализа алгоритмов кода С, восстановленных из машинного кода</a:t>
            </a:r>
            <a:endParaRPr lang="en-US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3495FE-79ED-445B-8262-251D0678B896}"/>
              </a:ext>
            </a:extLst>
          </p:cNvPr>
          <p:cNvSpPr/>
          <p:nvPr/>
        </p:nvSpPr>
        <p:spPr>
          <a:xfrm>
            <a:off x="0" y="1196752"/>
            <a:ext cx="89644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Шаги метода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Получить образ машинного кода</a:t>
            </a:r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Дизассемблировать машинный код в ассемблерный скриптом в </a:t>
            </a:r>
            <a:r>
              <a:rPr lang="en-US" sz="1200" dirty="0"/>
              <a:t>IDA Pro</a:t>
            </a: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Применить утилиту </a:t>
            </a:r>
            <a:r>
              <a:rPr lang="ru-RU" sz="1200" i="1" dirty="0"/>
              <a:t>алгоритмизации</a:t>
            </a:r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Вручную проанализировать и понять восстановленные алгоритмы код</a:t>
            </a:r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C5CC05-113E-4D56-A015-20D265D7A8EA}"/>
              </a:ext>
            </a:extLst>
          </p:cNvPr>
          <p:cNvSpPr/>
          <p:nvPr/>
        </p:nvSpPr>
        <p:spPr>
          <a:xfrm>
            <a:off x="0" y="2348875"/>
            <a:ext cx="87484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Типичные применяемые средства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en-US" sz="1200" dirty="0"/>
              <a:t> </a:t>
            </a:r>
            <a:r>
              <a:rPr lang="ru-RU" sz="1200" dirty="0"/>
              <a:t>Прототип </a:t>
            </a:r>
            <a:r>
              <a:rPr lang="en-US" sz="1200" dirty="0" err="1"/>
              <a:t>DeMono</a:t>
            </a:r>
            <a:r>
              <a:rPr lang="en-US" sz="1200" dirty="0"/>
              <a:t> </a:t>
            </a:r>
            <a:r>
              <a:rPr lang="ru-RU" sz="1200" dirty="0"/>
              <a:t>(</a:t>
            </a:r>
            <a:r>
              <a:rPr lang="en-US" sz="1200" dirty="0">
                <a:solidFill>
                  <a:schemeClr val="accent1"/>
                </a:solidFill>
              </a:rPr>
              <a:t>https://demono.ru/</a:t>
            </a:r>
            <a:r>
              <a:rPr lang="ru-RU" sz="1200" dirty="0"/>
              <a:t>)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Исследовательский проект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Восстанавливает алгоритмы на C-подобном языке (и базовую архитектуру)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Эксперт может корректировать процесс алгоритмизации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Тестовый вариант поиска уязвимостей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0619C84-B1D4-42CF-B393-A9D8D9B43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669113"/>
              </p:ext>
            </p:extLst>
          </p:nvPr>
        </p:nvGraphicFramePr>
        <p:xfrm>
          <a:off x="89755" y="3573016"/>
          <a:ext cx="8964489" cy="3190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240">
                  <a:extLst>
                    <a:ext uri="{9D8B030D-6E8A-4147-A177-3AD203B41FA5}">
                      <a16:colId xmlns:a16="http://schemas.microsoft.com/office/drawing/2014/main" val="859979795"/>
                    </a:ext>
                  </a:extLst>
                </a:gridCol>
                <a:gridCol w="2400917">
                  <a:extLst>
                    <a:ext uri="{9D8B030D-6E8A-4147-A177-3AD203B41FA5}">
                      <a16:colId xmlns:a16="http://schemas.microsoft.com/office/drawing/2014/main" val="2151811939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892684748"/>
                    </a:ext>
                  </a:extLst>
                </a:gridCol>
                <a:gridCol w="2538028">
                  <a:extLst>
                    <a:ext uri="{9D8B030D-6E8A-4147-A177-3AD203B41FA5}">
                      <a16:colId xmlns:a16="http://schemas.microsoft.com/office/drawing/2014/main" val="156837721"/>
                    </a:ext>
                  </a:extLst>
                </a:gridCol>
              </a:tblGrid>
              <a:tr h="6045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Исходный код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Ассемблерный код</a:t>
                      </a:r>
                    </a:p>
                    <a:p>
                      <a:pPr algn="ctr"/>
                      <a:r>
                        <a:rPr lang="ru-RU" sz="1200" dirty="0"/>
                        <a:t>(</a:t>
                      </a:r>
                      <a:r>
                        <a:rPr lang="en-US" sz="1200" dirty="0"/>
                        <a:t>PowerPC)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Алгоритмы на псевдо-коде</a:t>
                      </a:r>
                    </a:p>
                    <a:p>
                      <a:pPr algn="ctr"/>
                      <a:r>
                        <a:rPr lang="ru-RU" sz="1200" dirty="0"/>
                        <a:t>(Восстановленные </a:t>
                      </a:r>
                      <a:r>
                        <a:rPr lang="en-US" sz="1200" dirty="0" err="1"/>
                        <a:t>DeMono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Промежуточный граф выполнения </a:t>
                      </a:r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FlowGraph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6765526"/>
                  </a:ext>
                </a:extLst>
              </a:tr>
              <a:tr h="255020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int </a:t>
                      </a:r>
                      <a:r>
                        <a:rPr lang="en-US" sz="1100" dirty="0" err="1">
                          <a:latin typeface="Consolas" panose="020B0609020204030204" pitchFamily="49" charset="0"/>
                        </a:rPr>
                        <a:t>funct</a:t>
                      </a:r>
                      <a:r>
                        <a:rPr lang="en-US" sz="1100" dirty="0"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US" sz="1100" dirty="0">
                          <a:latin typeface="Consolas" panose="020B0609020204030204" pitchFamily="49" charset="0"/>
                        </a:rPr>
                      </a:br>
                      <a:r>
                        <a:rPr lang="en-US" sz="1100" dirty="0">
                          <a:latin typeface="Consolas" panose="020B0609020204030204" pitchFamily="49" charset="0"/>
                        </a:rPr>
                        <a:t>(int x, int y)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if (x &gt; y)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 return 1;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if (x &lt; y)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 return -1;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return 0;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funct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(X:r3, Y:r4) {</a:t>
                      </a:r>
                    </a:p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    0x00000000:  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funct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:</a:t>
                      </a:r>
                    </a:p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    0x00000000:  label_1:</a:t>
                      </a:r>
                    </a:p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    0x00000000:  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cmpw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r3, r4</a:t>
                      </a:r>
                    </a:p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    0x00000000:  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blt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label_2</a:t>
                      </a:r>
                    </a:p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    0x00000000:  li r3, 1</a:t>
                      </a:r>
                    </a:p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    0x00000000:  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blr</a:t>
                      </a:r>
                      <a:endParaRPr lang="en-US" sz="10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    0x00000000:  label_2:</a:t>
                      </a:r>
                    </a:p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    0x00000000:  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cmpw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r3, r4</a:t>
                      </a:r>
                    </a:p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    0x00000000:  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beq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label_3</a:t>
                      </a:r>
                    </a:p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    0x00000000:  li r3, -1</a:t>
                      </a:r>
                    </a:p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    0x00000000:  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blr</a:t>
                      </a:r>
                      <a:endParaRPr lang="en-US" sz="10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    0x00000000:  label_3:</a:t>
                      </a:r>
                    </a:p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    0x00000000:  li r3, 0</a:t>
                      </a:r>
                    </a:p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    0x00000000:  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blr</a:t>
                      </a:r>
                      <a:endParaRPr lang="en-US" sz="10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// </a:t>
                      </a:r>
                      <a:r>
                        <a:rPr lang="ru-RU" sz="1200" dirty="0">
                          <a:latin typeface="Consolas" panose="020B0609020204030204" pitchFamily="49" charset="0"/>
                        </a:rPr>
                        <a:t>Структурный стиль алгоритма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(r3) </a:t>
                      </a:r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funct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(X, Y) {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 if (X &lt; Y) {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   if (X == Y) {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     _w3 = 0;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   } else {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     _w3 = -1;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   }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 } else {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   _w3 = 1;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 }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 return _w3;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81557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EBC3BF-1CDF-4E5E-A959-B42298A93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4248472"/>
            <a:ext cx="1514128" cy="24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F0670FCE-494E-43B2-9BB9-8D64CC0F5C5F}"/>
              </a:ext>
            </a:extLst>
          </p:cNvPr>
          <p:cNvSpPr/>
          <p:nvPr/>
        </p:nvSpPr>
        <p:spPr bwMode="auto">
          <a:xfrm rot="5400000">
            <a:off x="1005403" y="4349291"/>
            <a:ext cx="398945" cy="391434"/>
          </a:xfrm>
          <a:prstGeom prst="rightArrow">
            <a:avLst/>
          </a:prstGeom>
          <a:solidFill>
            <a:srgbClr val="FDB1B1"/>
          </a:solidFill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6E9EACD1-E282-49FF-9868-3A59541D1D6A}"/>
              </a:ext>
            </a:extLst>
          </p:cNvPr>
          <p:cNvSpPr/>
          <p:nvPr/>
        </p:nvSpPr>
        <p:spPr bwMode="auto">
          <a:xfrm rot="5400000">
            <a:off x="3367859" y="4349292"/>
            <a:ext cx="398945" cy="391434"/>
          </a:xfrm>
          <a:prstGeom prst="rightArrow">
            <a:avLst/>
          </a:prstGeom>
          <a:solidFill>
            <a:srgbClr val="FDB1B1"/>
          </a:solidFill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52192FCC-0C09-4CD4-B658-8B1CE8591F92}"/>
              </a:ext>
            </a:extLst>
          </p:cNvPr>
          <p:cNvSpPr/>
          <p:nvPr/>
        </p:nvSpPr>
        <p:spPr bwMode="auto">
          <a:xfrm rot="5400000">
            <a:off x="5744615" y="4349292"/>
            <a:ext cx="398945" cy="391434"/>
          </a:xfrm>
          <a:prstGeom prst="rightArrow">
            <a:avLst/>
          </a:prstGeom>
          <a:solidFill>
            <a:srgbClr val="FDB1B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3542"/>
            <a:ext cx="7391400" cy="595536"/>
          </a:xfrm>
        </p:spPr>
        <p:txBody>
          <a:bodyPr/>
          <a:lstStyle/>
          <a:p>
            <a:r>
              <a:rPr lang="ru-RU" sz="2200" dirty="0"/>
              <a:t>Методы генерации и анализа логов выполнения программы</a:t>
            </a:r>
            <a:endParaRPr lang="en-US" sz="2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12CB0-441A-427F-9B7A-4CAE6DEAD5F4}"/>
              </a:ext>
            </a:extLst>
          </p:cNvPr>
          <p:cNvSpPr/>
          <p:nvPr/>
        </p:nvSpPr>
        <p:spPr>
          <a:xfrm>
            <a:off x="0" y="1196752"/>
            <a:ext cx="89644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Шаги метода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Получить образ программы (в виде исходного</a:t>
            </a:r>
            <a:r>
              <a:rPr lang="en-US" sz="1200" dirty="0"/>
              <a:t>/</a:t>
            </a:r>
            <a:r>
              <a:rPr lang="ru-RU" sz="1200" dirty="0"/>
              <a:t>ассемблерного</a:t>
            </a:r>
            <a:r>
              <a:rPr lang="en-US" sz="1200" dirty="0"/>
              <a:t>/</a:t>
            </a:r>
            <a:r>
              <a:rPr lang="ru-RU" sz="1200" dirty="0"/>
              <a:t>машинного</a:t>
            </a:r>
            <a:r>
              <a:rPr lang="en-US" sz="1200" dirty="0"/>
              <a:t>/</a:t>
            </a:r>
            <a:r>
              <a:rPr lang="ru-RU" sz="1200" dirty="0"/>
              <a:t>байт</a:t>
            </a:r>
            <a:r>
              <a:rPr lang="en-US" sz="1200" dirty="0"/>
              <a:t>/</a:t>
            </a:r>
            <a:r>
              <a:rPr lang="ru-RU" sz="1200" dirty="0"/>
              <a:t> кода</a:t>
            </a:r>
            <a:r>
              <a:rPr lang="en-US" sz="1200" dirty="0"/>
              <a:t>)</a:t>
            </a: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Включить механизм логирования</a:t>
            </a:r>
            <a:r>
              <a:rPr lang="en-US" sz="1200" dirty="0"/>
              <a:t>*</a:t>
            </a:r>
            <a:r>
              <a:rPr lang="ru-RU" sz="1200" dirty="0"/>
              <a:t> в программе</a:t>
            </a:r>
            <a:endParaRPr lang="en-US" sz="1200" dirty="0"/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ru-RU" sz="1200" dirty="0"/>
              <a:t>При необходимость создать и внедрить собственный механизм логирования</a:t>
            </a:r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Вручную проанализировать </a:t>
            </a:r>
            <a:r>
              <a:rPr lang="ru-RU" sz="1200" dirty="0" err="1"/>
              <a:t>логи</a:t>
            </a:r>
            <a:r>
              <a:rPr lang="ru-RU" sz="1200" dirty="0"/>
              <a:t> и понять</a:t>
            </a:r>
            <a:r>
              <a:rPr lang="en-US" sz="1200" dirty="0"/>
              <a:t> </a:t>
            </a:r>
            <a:r>
              <a:rPr lang="ru-RU" sz="1200" dirty="0"/>
              <a:t>логику работы кода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8B7FF8-F35D-488D-A299-6A492EEF4B7F}"/>
              </a:ext>
            </a:extLst>
          </p:cNvPr>
          <p:cNvSpPr/>
          <p:nvPr/>
        </p:nvSpPr>
        <p:spPr>
          <a:xfrm>
            <a:off x="-1" y="2276872"/>
            <a:ext cx="914399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Типичные применяемые средства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Собственные разработки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Не все программы имеют возможности логирования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Механизм логирования зависит от среды выполнения</a:t>
            </a:r>
          </a:p>
          <a:p>
            <a:pPr marL="1657350" lvl="3" indent="-285750" algn="l">
              <a:buFont typeface="Courier New" panose="02070309020205020404" pitchFamily="49" charset="0"/>
              <a:buChar char="o"/>
            </a:pPr>
            <a:r>
              <a:rPr lang="ru-RU" sz="1200" dirty="0"/>
              <a:t>Запись и хранение логов может быть отдельной проблемой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Формат логов зависит от языка, процессора выполнения и пр.</a:t>
            </a:r>
          </a:p>
          <a:p>
            <a:pPr marL="1657350" lvl="3" indent="-285750" algn="l">
              <a:buFont typeface="Courier New" panose="02070309020205020404" pitchFamily="49" charset="0"/>
              <a:buChar char="o"/>
            </a:pPr>
            <a:r>
              <a:rPr lang="ru-RU" sz="1200" dirty="0"/>
              <a:t>Разная передача регистров в подпрограммы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Интерпретация логов зависит от специфики кода</a:t>
            </a:r>
          </a:p>
          <a:p>
            <a:pPr marL="1657350" lvl="3" indent="-285750" algn="l">
              <a:buFont typeface="Courier New" panose="02070309020205020404" pitchFamily="49" charset="0"/>
              <a:buChar char="o"/>
            </a:pPr>
            <a:r>
              <a:rPr lang="ru-RU" sz="1200" dirty="0"/>
              <a:t>В ранних версиях ОС некоторых маршрутизаторов была кооперативная многозадачность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lvl="2" algn="l"/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en-US" sz="1200" dirty="0"/>
          </a:p>
          <a:p>
            <a:pPr lvl="1" algn="l"/>
            <a:endParaRPr lang="ru-RU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75B6B-6AC9-4B16-B3B0-855E6629F63B}"/>
              </a:ext>
            </a:extLst>
          </p:cNvPr>
          <p:cNvSpPr txBox="1"/>
          <p:nvPr/>
        </p:nvSpPr>
        <p:spPr>
          <a:xfrm>
            <a:off x="-34536" y="6585110"/>
            <a:ext cx="917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1" dirty="0"/>
              <a:t>//</a:t>
            </a:r>
            <a:r>
              <a:rPr lang="ru-RU" sz="1050" i="1" dirty="0"/>
              <a:t> Логирование</a:t>
            </a:r>
            <a:r>
              <a:rPr lang="en-US" sz="1050" i="1" dirty="0"/>
              <a:t> (</a:t>
            </a:r>
            <a:r>
              <a:rPr lang="ru-RU" sz="1050" i="1" dirty="0"/>
              <a:t>журналирование</a:t>
            </a:r>
            <a:r>
              <a:rPr lang="en-US" sz="1050" i="1" dirty="0"/>
              <a:t>)</a:t>
            </a:r>
            <a:r>
              <a:rPr lang="ru-RU" sz="1050" i="1" dirty="0"/>
              <a:t> </a:t>
            </a:r>
            <a:r>
              <a:rPr lang="en-US" sz="1050" i="1" dirty="0"/>
              <a:t>–</a:t>
            </a:r>
            <a:r>
              <a:rPr lang="ru-RU" sz="1050" i="1" dirty="0"/>
              <a:t> ведение протокола действий (лога), выполняемый программой</a:t>
            </a:r>
            <a:r>
              <a:rPr lang="en-US" sz="1050" i="1" dirty="0"/>
              <a:t>:</a:t>
            </a:r>
            <a:r>
              <a:rPr lang="ru-RU" sz="1050" i="1" dirty="0"/>
              <a:t> часто, на уровне вызова подпрограмм</a:t>
            </a:r>
            <a:endParaRPr lang="en-US" sz="1050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4F4BA9-E6E1-437A-9D6C-16E20C40E937}"/>
              </a:ext>
            </a:extLst>
          </p:cNvPr>
          <p:cNvSpPr/>
          <p:nvPr/>
        </p:nvSpPr>
        <p:spPr bwMode="auto">
          <a:xfrm>
            <a:off x="2739240" y="4756839"/>
            <a:ext cx="1656184" cy="391435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Ассемблерный код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4A1281-C7C3-46E5-81D4-695A67F1763F}"/>
              </a:ext>
            </a:extLst>
          </p:cNvPr>
          <p:cNvSpPr/>
          <p:nvPr/>
        </p:nvSpPr>
        <p:spPr bwMode="auto">
          <a:xfrm>
            <a:off x="539552" y="4762237"/>
            <a:ext cx="1368152" cy="391434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Исходный код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15BCEC-4929-4557-8315-E859FAEB1FC7}"/>
              </a:ext>
            </a:extLst>
          </p:cNvPr>
          <p:cNvSpPr/>
          <p:nvPr/>
        </p:nvSpPr>
        <p:spPr bwMode="auto">
          <a:xfrm>
            <a:off x="5240783" y="4744481"/>
            <a:ext cx="1368152" cy="398947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Машинный код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Куб 10">
            <a:extLst>
              <a:ext uri="{FF2B5EF4-FFF2-40B4-BE49-F238E27FC236}">
                <a16:creationId xmlns:a16="http://schemas.microsoft.com/office/drawing/2014/main" id="{C8BD46CD-E000-4CE3-9D19-C9415723838D}"/>
              </a:ext>
            </a:extLst>
          </p:cNvPr>
          <p:cNvSpPr/>
          <p:nvPr/>
        </p:nvSpPr>
        <p:spPr bwMode="auto">
          <a:xfrm>
            <a:off x="7446397" y="4627099"/>
            <a:ext cx="864096" cy="668670"/>
          </a:xfrm>
          <a:prstGeom prst="cube">
            <a:avLst>
              <a:gd name="adj" fmla="val 15707"/>
            </a:avLst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CPU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8420144C-AE9F-43BF-8E81-7F21BC66D663}"/>
              </a:ext>
            </a:extLst>
          </p:cNvPr>
          <p:cNvSpPr/>
          <p:nvPr/>
        </p:nvSpPr>
        <p:spPr bwMode="auto">
          <a:xfrm>
            <a:off x="1907704" y="4771397"/>
            <a:ext cx="831535" cy="391434"/>
          </a:xfrm>
          <a:prstGeom prst="rightArrow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430CB186-8C0E-49C4-A026-C42BDEF051D3}"/>
              </a:ext>
            </a:extLst>
          </p:cNvPr>
          <p:cNvSpPr/>
          <p:nvPr/>
        </p:nvSpPr>
        <p:spPr bwMode="auto">
          <a:xfrm>
            <a:off x="4395424" y="4765717"/>
            <a:ext cx="831535" cy="391434"/>
          </a:xfrm>
          <a:prstGeom prst="rightArrow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C1115920-5018-46B8-9A55-305EAF3166BF}"/>
              </a:ext>
            </a:extLst>
          </p:cNvPr>
          <p:cNvSpPr/>
          <p:nvPr/>
        </p:nvSpPr>
        <p:spPr bwMode="auto">
          <a:xfrm>
            <a:off x="6611909" y="4755491"/>
            <a:ext cx="831535" cy="391434"/>
          </a:xfrm>
          <a:prstGeom prst="rightArrow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79C0FF38-5B65-4566-A497-6583F7306571}"/>
              </a:ext>
            </a:extLst>
          </p:cNvPr>
          <p:cNvSpPr/>
          <p:nvPr/>
        </p:nvSpPr>
        <p:spPr bwMode="auto">
          <a:xfrm>
            <a:off x="7188671" y="5708477"/>
            <a:ext cx="1368152" cy="421912"/>
          </a:xfrm>
          <a:prstGeom prst="flowChartDocumen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Лог выполнения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C60B0042-B3D0-42DE-A9F9-BE3607312BF4}"/>
              </a:ext>
            </a:extLst>
          </p:cNvPr>
          <p:cNvSpPr/>
          <p:nvPr/>
        </p:nvSpPr>
        <p:spPr bwMode="auto">
          <a:xfrm rot="5400000">
            <a:off x="7657709" y="5306410"/>
            <a:ext cx="412706" cy="391434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Блок-схема: типовой процесс 7">
            <a:extLst>
              <a:ext uri="{FF2B5EF4-FFF2-40B4-BE49-F238E27FC236}">
                <a16:creationId xmlns:a16="http://schemas.microsoft.com/office/drawing/2014/main" id="{8EE70D80-E214-48D1-AB8B-D2C484BDEB8F}"/>
              </a:ext>
            </a:extLst>
          </p:cNvPr>
          <p:cNvSpPr/>
          <p:nvPr/>
        </p:nvSpPr>
        <p:spPr bwMode="auto">
          <a:xfrm>
            <a:off x="539553" y="4096122"/>
            <a:ext cx="6069382" cy="253916"/>
          </a:xfrm>
          <a:prstGeom prst="flowChartPredefinedProcess">
            <a:avLst/>
          </a:prstGeom>
          <a:solidFill>
            <a:srgbClr val="FFC5C5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Механизм логирование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304E35-D06A-4252-84FA-BB89DFF6BE6A}"/>
              </a:ext>
            </a:extLst>
          </p:cNvPr>
          <p:cNvSpPr/>
          <p:nvPr/>
        </p:nvSpPr>
        <p:spPr bwMode="auto">
          <a:xfrm>
            <a:off x="2954709" y="5445223"/>
            <a:ext cx="3705523" cy="936105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0X4000: </a:t>
            </a:r>
            <a:r>
              <a:rPr kumimoji="0" 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check_password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(0x1111, 0x1234) {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0X4100:   </a:t>
            </a:r>
            <a:r>
              <a:rPr lang="en-US" sz="1000" dirty="0" err="1">
                <a:solidFill>
                  <a:schemeClr val="tx1"/>
                </a:solidFill>
                <a:latin typeface="Consolas" panose="020B0609020204030204" pitchFamily="49" charset="0"/>
              </a:rPr>
              <a:t>get_user_password</a:t>
            </a: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 (0x1111) = 0x5678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0X4200:   </a:t>
            </a:r>
            <a:r>
              <a:rPr lang="en-US" sz="1000" dirty="0" err="1">
                <a:solidFill>
                  <a:schemeClr val="tx1"/>
                </a:solidFill>
                <a:latin typeface="Consolas" panose="020B0609020204030204" pitchFamily="49" charset="0"/>
              </a:rPr>
              <a:t>compare_integer</a:t>
            </a: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 (0x1234, 0x5678) = FALSE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0X4300:   </a:t>
            </a:r>
            <a:r>
              <a:rPr lang="en-US" sz="10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print_error</a:t>
            </a:r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 (0x3000-&gt;”Invalid password”)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</a:rPr>
              <a:t>0X4400: } = FALSE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0A28E1BC-0EE0-413C-B2D3-8C5A41269119}"/>
              </a:ext>
            </a:extLst>
          </p:cNvPr>
          <p:cNvSpPr/>
          <p:nvPr/>
        </p:nvSpPr>
        <p:spPr bwMode="auto">
          <a:xfrm rot="10800000">
            <a:off x="6691628" y="5711479"/>
            <a:ext cx="489148" cy="391434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96FAB60-C27A-4D61-9087-2758AAACA39C}"/>
              </a:ext>
            </a:extLst>
          </p:cNvPr>
          <p:cNvSpPr/>
          <p:nvPr/>
        </p:nvSpPr>
        <p:spPr bwMode="auto">
          <a:xfrm>
            <a:off x="549076" y="5373217"/>
            <a:ext cx="1952111" cy="1123096"/>
          </a:xfrm>
          <a:prstGeom prst="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Функция </a:t>
            </a:r>
            <a:r>
              <a:rPr lang="en-US" sz="1000" dirty="0" err="1">
                <a:solidFill>
                  <a:schemeClr val="tx1"/>
                </a:solidFill>
                <a:latin typeface="Consolas" panose="020B0609020204030204" pitchFamily="49" charset="0"/>
              </a:rPr>
              <a:t>check</a:t>
            </a:r>
            <a:r>
              <a:rPr kumimoji="0" 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_password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по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ID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пользователя сравнивает </a:t>
            </a:r>
            <a:r>
              <a:rPr lang="ru-RU" sz="1000" dirty="0">
                <a:solidFill>
                  <a:schemeClr val="tx1"/>
                </a:solidFill>
                <a:latin typeface="Consolas" panose="020B0609020204030204" pitchFamily="49" charset="0"/>
              </a:rPr>
              <a:t>введенный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пароль с установленным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Выводит ошибку 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“Invalid password”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b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Возвращает результат.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88DCF331-E8A5-4760-8FCA-3CBC4957D5A9}"/>
              </a:ext>
            </a:extLst>
          </p:cNvPr>
          <p:cNvSpPr/>
          <p:nvPr/>
        </p:nvSpPr>
        <p:spPr bwMode="auto">
          <a:xfrm rot="10800000">
            <a:off x="2501188" y="5723716"/>
            <a:ext cx="445626" cy="39143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3542"/>
            <a:ext cx="7391400" cy="595536"/>
          </a:xfrm>
        </p:spPr>
        <p:txBody>
          <a:bodyPr/>
          <a:lstStyle/>
          <a:p>
            <a:r>
              <a:rPr lang="ru-RU" sz="2200" dirty="0"/>
              <a:t>Внедрение механизма логирования в машинный код</a:t>
            </a:r>
            <a:endParaRPr lang="en-US" sz="2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12CB0-441A-427F-9B7A-4CAE6DEAD5F4}"/>
              </a:ext>
            </a:extLst>
          </p:cNvPr>
          <p:cNvSpPr/>
          <p:nvPr/>
        </p:nvSpPr>
        <p:spPr>
          <a:xfrm>
            <a:off x="0" y="1196752"/>
            <a:ext cx="896448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Шаги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Получить образ программы в виде машинного кода</a:t>
            </a:r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Выделить адрес подпрограмм для логирования</a:t>
            </a:r>
            <a:r>
              <a:rPr lang="en-US" sz="1200" dirty="0"/>
              <a:t> – </a:t>
            </a:r>
            <a:r>
              <a:rPr lang="en-US" sz="1200" i="1" dirty="0" err="1">
                <a:solidFill>
                  <a:srgbClr val="00B050"/>
                </a:solidFill>
              </a:rPr>
              <a:t>funct</a:t>
            </a:r>
            <a:r>
              <a:rPr lang="en-US" sz="1200" i="1" dirty="0">
                <a:solidFill>
                  <a:srgbClr val="00B050"/>
                </a:solidFill>
              </a:rPr>
              <a:t>()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ru-RU" sz="1200" dirty="0"/>
              <a:t>Вручную или автоматически (например скриптом в </a:t>
            </a:r>
            <a:r>
              <a:rPr lang="en-US" sz="1200" dirty="0"/>
              <a:t>IDA Pro)</a:t>
            </a: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Написать собственную подпрограмму-обертку </a:t>
            </a:r>
            <a:r>
              <a:rPr lang="en-US" sz="1200" i="1" dirty="0" err="1">
                <a:solidFill>
                  <a:srgbClr val="FF0000"/>
                </a:solidFill>
              </a:rPr>
              <a:t>log_funct</a:t>
            </a:r>
            <a:r>
              <a:rPr lang="en-US" sz="1200" i="1" dirty="0">
                <a:solidFill>
                  <a:srgbClr val="FF0000"/>
                </a:solidFill>
              </a:rPr>
              <a:t>()</a:t>
            </a:r>
            <a:r>
              <a:rPr lang="en-US" sz="1200" dirty="0"/>
              <a:t> </a:t>
            </a:r>
            <a:r>
              <a:rPr lang="ru-RU" sz="1200" dirty="0"/>
              <a:t>вывода в лог информации о вызове </a:t>
            </a:r>
            <a:r>
              <a:rPr lang="en-US" sz="1200" i="1" dirty="0" err="1">
                <a:solidFill>
                  <a:srgbClr val="00B050"/>
                </a:solidFill>
              </a:rPr>
              <a:t>funct</a:t>
            </a:r>
            <a:r>
              <a:rPr lang="en-US" sz="1200" i="1" dirty="0">
                <a:solidFill>
                  <a:srgbClr val="00B050"/>
                </a:solidFill>
              </a:rPr>
              <a:t>()</a:t>
            </a:r>
            <a:endParaRPr lang="ru-RU" sz="1200" i="1" dirty="0">
              <a:solidFill>
                <a:srgbClr val="00B050"/>
              </a:solidFill>
            </a:endParaRP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en-US" sz="1200" i="1" dirty="0" err="1">
                <a:solidFill>
                  <a:srgbClr val="FF0000"/>
                </a:solidFill>
              </a:rPr>
              <a:t>log_funct</a:t>
            </a:r>
            <a:r>
              <a:rPr lang="en-US" sz="1200" i="1" dirty="0">
                <a:solidFill>
                  <a:srgbClr val="FF0000"/>
                </a:solidFill>
              </a:rPr>
              <a:t>()</a:t>
            </a:r>
            <a:r>
              <a:rPr lang="ru-RU" sz="1200" dirty="0"/>
              <a:t> </a:t>
            </a:r>
            <a:r>
              <a:rPr lang="ru-RU" sz="1200" dirty="0" err="1"/>
              <a:t>логирует</a:t>
            </a:r>
            <a:r>
              <a:rPr lang="ru-RU" sz="1200" dirty="0"/>
              <a:t> время вызова </a:t>
            </a:r>
            <a:r>
              <a:rPr lang="en-US" sz="1200" i="1" dirty="0" err="1">
                <a:solidFill>
                  <a:srgbClr val="00B050"/>
                </a:solidFill>
              </a:rPr>
              <a:t>funct</a:t>
            </a:r>
            <a:r>
              <a:rPr lang="en-US" sz="1200" i="1" dirty="0">
                <a:solidFill>
                  <a:srgbClr val="00B050"/>
                </a:solidFill>
              </a:rPr>
              <a:t>()</a:t>
            </a:r>
            <a:r>
              <a:rPr lang="en-US" sz="1200" i="1" dirty="0"/>
              <a:t> </a:t>
            </a:r>
            <a:r>
              <a:rPr lang="ru-RU" sz="1200" dirty="0"/>
              <a:t>и переданные в нее параметры</a:t>
            </a:r>
            <a:r>
              <a:rPr lang="en-US" sz="1200" dirty="0"/>
              <a:t> (</a:t>
            </a:r>
            <a:r>
              <a:rPr lang="en-US" sz="1200" i="1" dirty="0" err="1">
                <a:solidFill>
                  <a:srgbClr val="FF0000"/>
                </a:solidFill>
              </a:rPr>
              <a:t>log_time</a:t>
            </a:r>
            <a:r>
              <a:rPr lang="en-US" sz="1200" i="1" dirty="0">
                <a:solidFill>
                  <a:srgbClr val="FF0000"/>
                </a:solidFill>
              </a:rPr>
              <a:t>()</a:t>
            </a:r>
            <a:r>
              <a:rPr lang="en-US" sz="1200" dirty="0"/>
              <a:t>, </a:t>
            </a:r>
            <a:r>
              <a:rPr lang="en-US" sz="1200" i="1" dirty="0" err="1">
                <a:solidFill>
                  <a:srgbClr val="FF0000"/>
                </a:solidFill>
              </a:rPr>
              <a:t>log_args</a:t>
            </a:r>
            <a:r>
              <a:rPr lang="en-US" sz="1200" i="1" dirty="0">
                <a:solidFill>
                  <a:srgbClr val="FF0000"/>
                </a:solidFill>
              </a:rPr>
              <a:t>()</a:t>
            </a:r>
            <a:r>
              <a:rPr lang="en-US" sz="1200" dirty="0"/>
              <a:t>)</a:t>
            </a: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en-US" sz="1200" i="1" dirty="0" err="1">
                <a:solidFill>
                  <a:srgbClr val="FF0000"/>
                </a:solidFill>
              </a:rPr>
              <a:t>log_funct</a:t>
            </a:r>
            <a:r>
              <a:rPr lang="en-US" sz="1200" i="1" dirty="0">
                <a:solidFill>
                  <a:srgbClr val="FF0000"/>
                </a:solidFill>
              </a:rPr>
              <a:t>()</a:t>
            </a:r>
            <a:r>
              <a:rPr lang="ru-RU" sz="1200" dirty="0"/>
              <a:t> вызывает исходную </a:t>
            </a:r>
            <a:r>
              <a:rPr lang="en-US" sz="1200" i="1" dirty="0" err="1">
                <a:solidFill>
                  <a:srgbClr val="00B050"/>
                </a:solidFill>
              </a:rPr>
              <a:t>funct</a:t>
            </a:r>
            <a:r>
              <a:rPr lang="en-US" sz="1200" i="1" dirty="0">
                <a:solidFill>
                  <a:srgbClr val="00B050"/>
                </a:solidFill>
              </a:rPr>
              <a:t>()</a:t>
            </a:r>
            <a:endParaRPr lang="ru-RU" sz="1200" i="1" dirty="0">
              <a:solidFill>
                <a:srgbClr val="00B050"/>
              </a:solidFill>
            </a:endParaRP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en-US" sz="1200" i="1" dirty="0" err="1">
                <a:solidFill>
                  <a:srgbClr val="FF0000"/>
                </a:solidFill>
              </a:rPr>
              <a:t>log_funct</a:t>
            </a:r>
            <a:r>
              <a:rPr lang="en-US" sz="1200" i="1" dirty="0">
                <a:solidFill>
                  <a:srgbClr val="FF0000"/>
                </a:solidFill>
              </a:rPr>
              <a:t>()</a:t>
            </a:r>
            <a:r>
              <a:rPr lang="ru-RU" sz="1200" dirty="0"/>
              <a:t> </a:t>
            </a:r>
            <a:r>
              <a:rPr lang="ru-RU" sz="1200" dirty="0" err="1"/>
              <a:t>логирует</a:t>
            </a:r>
            <a:r>
              <a:rPr lang="ru-RU" sz="1200" dirty="0"/>
              <a:t> возвращенное из </a:t>
            </a:r>
            <a:r>
              <a:rPr lang="en-US" sz="1200" i="1" dirty="0" err="1">
                <a:solidFill>
                  <a:srgbClr val="00B050"/>
                </a:solidFill>
              </a:rPr>
              <a:t>funct</a:t>
            </a:r>
            <a:r>
              <a:rPr lang="en-US" sz="1200" i="1" dirty="0">
                <a:solidFill>
                  <a:srgbClr val="00B050"/>
                </a:solidFill>
              </a:rPr>
              <a:t>()</a:t>
            </a:r>
            <a:r>
              <a:rPr lang="ru-RU" sz="1200" dirty="0"/>
              <a:t> значение</a:t>
            </a:r>
            <a:r>
              <a:rPr lang="en-US" sz="1200" dirty="0"/>
              <a:t> (</a:t>
            </a:r>
            <a:r>
              <a:rPr lang="en-US" sz="1200" i="1" dirty="0" err="1">
                <a:solidFill>
                  <a:srgbClr val="FF0000"/>
                </a:solidFill>
              </a:rPr>
              <a:t>log_ret</a:t>
            </a:r>
            <a:r>
              <a:rPr lang="en-US" sz="1200" i="1" dirty="0">
                <a:solidFill>
                  <a:srgbClr val="FF0000"/>
                </a:solidFill>
              </a:rPr>
              <a:t>()</a:t>
            </a:r>
            <a:r>
              <a:rPr lang="en-US" sz="1200" dirty="0"/>
              <a:t>)</a:t>
            </a: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Добавить </a:t>
            </a:r>
            <a:r>
              <a:rPr lang="en-US" sz="1200" i="1" dirty="0" err="1">
                <a:solidFill>
                  <a:srgbClr val="FF0000"/>
                </a:solidFill>
              </a:rPr>
              <a:t>log_funct</a:t>
            </a:r>
            <a:r>
              <a:rPr lang="en-US" sz="1200" i="1" dirty="0">
                <a:solidFill>
                  <a:srgbClr val="FF0000"/>
                </a:solidFill>
              </a:rPr>
              <a:t>()</a:t>
            </a:r>
            <a:r>
              <a:rPr lang="en-US" sz="1200" dirty="0"/>
              <a:t> </a:t>
            </a:r>
            <a:r>
              <a:rPr lang="ru-RU" sz="1200" dirty="0"/>
              <a:t>в незанятое (или редко используемое) пространство машинного кода</a:t>
            </a:r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Заменить все вызовы </a:t>
            </a:r>
            <a:r>
              <a:rPr lang="en-US" sz="1200" i="1" dirty="0" err="1">
                <a:solidFill>
                  <a:srgbClr val="00642D"/>
                </a:solidFill>
              </a:rPr>
              <a:t>funct</a:t>
            </a:r>
            <a:r>
              <a:rPr lang="en-US" sz="1200" i="1" dirty="0">
                <a:solidFill>
                  <a:srgbClr val="00642D"/>
                </a:solidFill>
              </a:rPr>
              <a:t>()</a:t>
            </a:r>
            <a:r>
              <a:rPr lang="en-US" sz="1200" dirty="0"/>
              <a:t> </a:t>
            </a:r>
            <a:r>
              <a:rPr lang="ru-RU" sz="1200" dirty="0"/>
              <a:t>на вызовы </a:t>
            </a:r>
            <a:r>
              <a:rPr lang="en-US" sz="1200" i="1" dirty="0" err="1">
                <a:solidFill>
                  <a:srgbClr val="FF0000"/>
                </a:solidFill>
              </a:rPr>
              <a:t>funct_log</a:t>
            </a:r>
            <a:r>
              <a:rPr lang="en-US" sz="1200" i="1" dirty="0">
                <a:solidFill>
                  <a:srgbClr val="FF0000"/>
                </a:solidFill>
              </a:rPr>
              <a:t>()</a:t>
            </a:r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Повторить 2) – 5) для всех подпрограмм, требуемых логирования</a:t>
            </a:r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E0554B1-F123-4D8C-AA9C-7898F802BB08}"/>
              </a:ext>
            </a:extLst>
          </p:cNvPr>
          <p:cNvSpPr/>
          <p:nvPr/>
        </p:nvSpPr>
        <p:spPr bwMode="auto">
          <a:xfrm>
            <a:off x="184771" y="3429000"/>
            <a:ext cx="1584175" cy="648072"/>
          </a:xfrm>
          <a:prstGeom prst="rect">
            <a:avLst/>
          </a:prstGeom>
          <a:ln w="19050">
            <a:solidFill>
              <a:srgbClr val="00642D"/>
            </a:solidFill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642D"/>
                </a:solidFill>
                <a:latin typeface="Consolas" panose="020B0609020204030204" pitchFamily="49" charset="0"/>
              </a:rPr>
              <a:t>CALL </a:t>
            </a:r>
            <a:r>
              <a:rPr lang="en-US" sz="1200" dirty="0" err="1">
                <a:solidFill>
                  <a:srgbClr val="00642D"/>
                </a:solidFill>
                <a:latin typeface="Consolas" panose="020B0609020204030204" pitchFamily="49" charset="0"/>
              </a:rPr>
              <a:t>funct</a:t>
            </a:r>
            <a:r>
              <a:rPr lang="en-US" sz="1200" dirty="0">
                <a:solidFill>
                  <a:srgbClr val="00642D"/>
                </a:solidFill>
                <a:latin typeface="Consolas" panose="020B0609020204030204" pitchFamily="49" charset="0"/>
              </a:rPr>
              <a:t>()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D851F16-7CC9-4530-A304-A1F8DEF0A8D2}"/>
              </a:ext>
            </a:extLst>
          </p:cNvPr>
          <p:cNvSpPr/>
          <p:nvPr/>
        </p:nvSpPr>
        <p:spPr bwMode="auto">
          <a:xfrm>
            <a:off x="2128988" y="3429000"/>
            <a:ext cx="1504840" cy="648072"/>
          </a:xfrm>
          <a:prstGeom prst="rect">
            <a:avLst/>
          </a:prstGeom>
          <a:ln w="19050">
            <a:solidFill>
              <a:srgbClr val="00642D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funct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AC197DD-885A-4F20-8ADA-74ED02AD6597}"/>
              </a:ext>
            </a:extLst>
          </p:cNvPr>
          <p:cNvCxnSpPr>
            <a:cxnSpLocks/>
          </p:cNvCxnSpPr>
          <p:nvPr/>
        </p:nvCxnSpPr>
        <p:spPr bwMode="auto">
          <a:xfrm>
            <a:off x="1768946" y="3905930"/>
            <a:ext cx="3600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9AA9D8F-460F-4C08-9E9B-B3CFA13FD50D}"/>
              </a:ext>
            </a:extLst>
          </p:cNvPr>
          <p:cNvSpPr/>
          <p:nvPr/>
        </p:nvSpPr>
        <p:spPr bwMode="auto">
          <a:xfrm>
            <a:off x="179512" y="4664101"/>
            <a:ext cx="1586805" cy="648072"/>
          </a:xfrm>
          <a:prstGeom prst="rect">
            <a:avLst/>
          </a:prstGeom>
          <a:ln w="19050">
            <a:solidFill>
              <a:srgbClr val="00642D"/>
            </a:solidFill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</a:rPr>
              <a:t>CALL </a:t>
            </a:r>
            <a:r>
              <a:rPr lang="en-US" sz="1200" dirty="0" err="1">
                <a:solidFill>
                  <a:srgbClr val="FF0000"/>
                </a:solidFill>
                <a:latin typeface="Consolas" panose="020B0609020204030204" pitchFamily="49" charset="0"/>
              </a:rPr>
              <a:t>log_funct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BB705AD-BCDC-4CF5-A875-C3E9280F8777}"/>
              </a:ext>
            </a:extLst>
          </p:cNvPr>
          <p:cNvSpPr/>
          <p:nvPr/>
        </p:nvSpPr>
        <p:spPr bwMode="auto">
          <a:xfrm>
            <a:off x="2123728" y="4664101"/>
            <a:ext cx="1510099" cy="1925896"/>
          </a:xfrm>
          <a:prstGeom prst="rect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log_funct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CALL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log_time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CALL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log_args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pPr algn="l"/>
            <a:r>
              <a:rPr lang="en-US" sz="1200" dirty="0">
                <a:solidFill>
                  <a:srgbClr val="00642D"/>
                </a:solidFill>
                <a:latin typeface="Consolas" panose="020B0609020204030204" pitchFamily="49" charset="0"/>
              </a:rPr>
              <a:t>CALL </a:t>
            </a:r>
            <a:r>
              <a:rPr lang="en-US" sz="1200" dirty="0" err="1">
                <a:solidFill>
                  <a:srgbClr val="00642D"/>
                </a:solidFill>
                <a:latin typeface="Consolas" panose="020B0609020204030204" pitchFamily="49" charset="0"/>
              </a:rPr>
              <a:t>funct</a:t>
            </a:r>
            <a:r>
              <a:rPr lang="en-US" sz="1200" dirty="0">
                <a:solidFill>
                  <a:srgbClr val="00642D"/>
                </a:solidFill>
                <a:latin typeface="Consolas" panose="020B0609020204030204" pitchFamily="49" charset="0"/>
              </a:rPr>
              <a:t>()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CALL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log_ret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pPr algn="l"/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197E9FC1-3B25-4B69-BC5E-3788DF1F77A6}"/>
              </a:ext>
            </a:extLst>
          </p:cNvPr>
          <p:cNvCxnSpPr>
            <a:cxnSpLocks/>
            <a:stCxn id="40" idx="3"/>
          </p:cNvCxnSpPr>
          <p:nvPr/>
        </p:nvCxnSpPr>
        <p:spPr bwMode="auto">
          <a:xfrm>
            <a:off x="1766317" y="4988137"/>
            <a:ext cx="35741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82BA8F3-9A91-4216-BC46-5102D92E4D3B}"/>
              </a:ext>
            </a:extLst>
          </p:cNvPr>
          <p:cNvSpPr/>
          <p:nvPr/>
        </p:nvSpPr>
        <p:spPr bwMode="auto">
          <a:xfrm>
            <a:off x="3993308" y="5526110"/>
            <a:ext cx="1584175" cy="472244"/>
          </a:xfrm>
          <a:prstGeom prst="rect">
            <a:avLst/>
          </a:prstGeom>
          <a:ln w="19050">
            <a:solidFill>
              <a:srgbClr val="00642D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funct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03307707-D65E-48AF-AFAB-559514196E0C}"/>
              </a:ext>
            </a:extLst>
          </p:cNvPr>
          <p:cNvCxnSpPr>
            <a:cxnSpLocks/>
            <a:endCxn id="51" idx="1"/>
          </p:cNvCxnSpPr>
          <p:nvPr/>
        </p:nvCxnSpPr>
        <p:spPr bwMode="auto">
          <a:xfrm>
            <a:off x="3635896" y="5762232"/>
            <a:ext cx="3574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A315946-611B-4E73-87C0-29D5F704E5E6}"/>
              </a:ext>
            </a:extLst>
          </p:cNvPr>
          <p:cNvSpPr/>
          <p:nvPr/>
        </p:nvSpPr>
        <p:spPr bwMode="auto">
          <a:xfrm>
            <a:off x="5939761" y="4019425"/>
            <a:ext cx="1584174" cy="858292"/>
          </a:xfrm>
          <a:prstGeom prst="rect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log_time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CALL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log_write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172A4B9-40A7-42C6-B2C4-7ABF3164BC89}"/>
              </a:ext>
            </a:extLst>
          </p:cNvPr>
          <p:cNvSpPr/>
          <p:nvPr/>
        </p:nvSpPr>
        <p:spPr bwMode="auto">
          <a:xfrm>
            <a:off x="5939760" y="4877717"/>
            <a:ext cx="1584175" cy="858292"/>
          </a:xfrm>
          <a:prstGeom prst="rect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log_args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CALL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log_write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FB226E2-86AD-4C47-BF4B-475FC9E3DA03}"/>
              </a:ext>
            </a:extLst>
          </p:cNvPr>
          <p:cNvSpPr/>
          <p:nvPr/>
        </p:nvSpPr>
        <p:spPr bwMode="auto">
          <a:xfrm>
            <a:off x="5939761" y="5736009"/>
            <a:ext cx="1584174" cy="858292"/>
          </a:xfrm>
          <a:prstGeom prst="rect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log_ret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CALL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log_write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E13DD519-BD38-4404-A995-EB04389988A6}"/>
              </a:ext>
            </a:extLst>
          </p:cNvPr>
          <p:cNvCxnSpPr>
            <a:cxnSpLocks/>
            <a:endCxn id="55" idx="1"/>
          </p:cNvCxnSpPr>
          <p:nvPr/>
        </p:nvCxnSpPr>
        <p:spPr bwMode="auto">
          <a:xfrm>
            <a:off x="3635896" y="6165154"/>
            <a:ext cx="2303865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1642D872-EF53-490F-B89E-95EB08193698}"/>
              </a:ext>
            </a:extLst>
          </p:cNvPr>
          <p:cNvCxnSpPr>
            <a:cxnSpLocks/>
            <a:endCxn id="54" idx="1"/>
          </p:cNvCxnSpPr>
          <p:nvPr/>
        </p:nvCxnSpPr>
        <p:spPr bwMode="auto">
          <a:xfrm flipV="1">
            <a:off x="3635896" y="5306863"/>
            <a:ext cx="2303864" cy="262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D5100D81-F278-4C13-A033-24803BFBE656}"/>
              </a:ext>
            </a:extLst>
          </p:cNvPr>
          <p:cNvCxnSpPr>
            <a:cxnSpLocks/>
            <a:endCxn id="53" idx="1"/>
          </p:cNvCxnSpPr>
          <p:nvPr/>
        </p:nvCxnSpPr>
        <p:spPr bwMode="auto">
          <a:xfrm flipV="1">
            <a:off x="3635896" y="4448571"/>
            <a:ext cx="2303865" cy="7269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123B3579-F150-470A-A14A-16F80E70230D}"/>
              </a:ext>
            </a:extLst>
          </p:cNvPr>
          <p:cNvCxnSpPr>
            <a:cxnSpLocks/>
          </p:cNvCxnSpPr>
          <p:nvPr/>
        </p:nvCxnSpPr>
        <p:spPr bwMode="auto">
          <a:xfrm>
            <a:off x="0" y="4374629"/>
            <a:ext cx="41373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24F9501B-2A91-4135-B94A-750AE72C965B}"/>
              </a:ext>
            </a:extLst>
          </p:cNvPr>
          <p:cNvSpPr/>
          <p:nvPr/>
        </p:nvSpPr>
        <p:spPr bwMode="auto">
          <a:xfrm>
            <a:off x="7900847" y="4019425"/>
            <a:ext cx="1135649" cy="2577927"/>
          </a:xfrm>
          <a:prstGeom prst="rect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200" dirty="0">
                <a:solidFill>
                  <a:schemeClr val="tx1"/>
                </a:solidFill>
                <a:latin typeface="Consolas" panose="020B0609020204030204" pitchFamily="49" charset="0"/>
              </a:rPr>
              <a:t>_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log_write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D1669825-AAB9-4CC8-B673-657A4FEFB874}"/>
              </a:ext>
            </a:extLst>
          </p:cNvPr>
          <p:cNvCxnSpPr>
            <a:cxnSpLocks/>
          </p:cNvCxnSpPr>
          <p:nvPr/>
        </p:nvCxnSpPr>
        <p:spPr bwMode="auto">
          <a:xfrm>
            <a:off x="7526641" y="4428634"/>
            <a:ext cx="3574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9B8FA473-7FE1-4A6A-87C7-521A98F5FBB1}"/>
              </a:ext>
            </a:extLst>
          </p:cNvPr>
          <p:cNvCxnSpPr>
            <a:cxnSpLocks/>
          </p:cNvCxnSpPr>
          <p:nvPr/>
        </p:nvCxnSpPr>
        <p:spPr bwMode="auto">
          <a:xfrm>
            <a:off x="7526641" y="5296353"/>
            <a:ext cx="3574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A3070983-DBF2-4478-AFC9-8816D641D359}"/>
              </a:ext>
            </a:extLst>
          </p:cNvPr>
          <p:cNvCxnSpPr>
            <a:cxnSpLocks/>
          </p:cNvCxnSpPr>
          <p:nvPr/>
        </p:nvCxnSpPr>
        <p:spPr bwMode="auto">
          <a:xfrm>
            <a:off x="7526641" y="6145119"/>
            <a:ext cx="3574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Стрелка: вниз 73">
            <a:extLst>
              <a:ext uri="{FF2B5EF4-FFF2-40B4-BE49-F238E27FC236}">
                <a16:creationId xmlns:a16="http://schemas.microsoft.com/office/drawing/2014/main" id="{983C50C4-594B-4220-8817-09EDEABA93C1}"/>
              </a:ext>
            </a:extLst>
          </p:cNvPr>
          <p:cNvSpPr/>
          <p:nvPr/>
        </p:nvSpPr>
        <p:spPr bwMode="auto">
          <a:xfrm>
            <a:off x="1115616" y="4173934"/>
            <a:ext cx="1675219" cy="399114"/>
          </a:xfrm>
          <a:prstGeom prst="downArrow">
            <a:avLst/>
          </a:prstGeom>
          <a:solidFill>
            <a:srgbClr val="FED6D6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7CDBF140-A0A3-409C-82EF-381B13805E6C}"/>
              </a:ext>
            </a:extLst>
          </p:cNvPr>
          <p:cNvCxnSpPr>
            <a:cxnSpLocks/>
          </p:cNvCxnSpPr>
          <p:nvPr/>
        </p:nvCxnSpPr>
        <p:spPr bwMode="auto">
          <a:xfrm>
            <a:off x="4137324" y="3429000"/>
            <a:ext cx="0" cy="9456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id="{8FA60077-2A50-4868-86CC-C5852499D8DB}"/>
              </a:ext>
            </a:extLst>
          </p:cNvPr>
          <p:cNvSpPr/>
          <p:nvPr/>
        </p:nvSpPr>
        <p:spPr bwMode="auto">
          <a:xfrm>
            <a:off x="7596337" y="940835"/>
            <a:ext cx="1532868" cy="687966"/>
          </a:xfrm>
          <a:prstGeom prst="cloudCallout">
            <a:avLst>
              <a:gd name="adj1" fmla="val -34976"/>
              <a:gd name="adj2" fmla="val -7730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Минутка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хакерства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1393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dirty="0"/>
              <a:t>Задание на практику – 1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0D6E382-AA99-4B51-8B18-3C496B087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6" y="1124743"/>
            <a:ext cx="12655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579971-16EF-4A62-8112-3A7162EABB18}"/>
              </a:ext>
            </a:extLst>
          </p:cNvPr>
          <p:cNvSpPr/>
          <p:nvPr/>
        </p:nvSpPr>
        <p:spPr>
          <a:xfrm>
            <a:off x="179512" y="1350642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dirty="0"/>
              <a:t>Название</a:t>
            </a:r>
            <a:r>
              <a:rPr lang="en-US" dirty="0"/>
              <a:t>:</a:t>
            </a:r>
            <a:endParaRPr lang="ru-RU" dirty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Анализ байт-кода </a:t>
            </a:r>
            <a:r>
              <a:rPr lang="en-US" sz="1600" dirty="0"/>
              <a:t>Java</a:t>
            </a:r>
            <a:r>
              <a:rPr lang="ru-RU" sz="1600" dirty="0"/>
              <a:t> для восстановления алгоритма работы его подпрограммы</a:t>
            </a:r>
          </a:p>
          <a:p>
            <a:pPr lvl="1" algn="l"/>
            <a:endParaRPr lang="ru-RU" dirty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dirty="0"/>
              <a:t>Цель</a:t>
            </a:r>
            <a:r>
              <a:rPr lang="en-US" dirty="0"/>
              <a:t>:</a:t>
            </a:r>
            <a:endParaRPr lang="ru-RU" dirty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Научиться анализировать низкоуровневое представление программы</a:t>
            </a:r>
            <a:br>
              <a:rPr lang="ru-RU" sz="1600" dirty="0"/>
            </a:br>
            <a:r>
              <a:rPr lang="ru-RU" sz="1600" dirty="0"/>
              <a:t>на языке </a:t>
            </a:r>
            <a:r>
              <a:rPr lang="en-US" sz="1600" dirty="0"/>
              <a:t>Java (JBC</a:t>
            </a:r>
            <a:r>
              <a:rPr lang="ru-RU" sz="1600" dirty="0"/>
              <a:t>)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600" dirty="0"/>
              <a:t>Пройти аутентификацию в программе, не зная изначально пароль</a:t>
            </a:r>
          </a:p>
          <a:p>
            <a:pPr lvl="1" algn="l"/>
            <a:endParaRPr lang="ru-RU" dirty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dirty="0"/>
              <a:t>Будущее применение</a:t>
            </a:r>
            <a:r>
              <a:rPr lang="en-US" dirty="0"/>
              <a:t>:</a:t>
            </a:r>
            <a:endParaRPr lang="ru-RU" dirty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Понимание, что представляет собой </a:t>
            </a:r>
            <a:r>
              <a:rPr lang="en-US" sz="1600" dirty="0"/>
              <a:t>Java</a:t>
            </a:r>
            <a:r>
              <a:rPr lang="ru-RU" sz="1600" dirty="0"/>
              <a:t>-программа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Умение работать с ассемблерным представлением программы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Вникание в основы реверс-</a:t>
            </a:r>
            <a:r>
              <a:rPr lang="ru-RU" sz="1600" dirty="0" err="1"/>
              <a:t>инжениринга</a:t>
            </a:r>
            <a:endParaRPr lang="ru-RU" sz="1600" dirty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Знакомство с методами анализа кода злоумышленником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Защита программ на языке</a:t>
            </a:r>
            <a:r>
              <a:rPr lang="en-US" sz="1600" dirty="0"/>
              <a:t> Java</a:t>
            </a:r>
            <a:r>
              <a:rPr lang="ru-RU" sz="1600" dirty="0"/>
              <a:t> от анализа и взлома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26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dirty="0"/>
              <a:t>Задание на практику – 2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0D6E382-AA99-4B51-8B18-3C496B087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6" y="1124743"/>
            <a:ext cx="12655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579971-16EF-4A62-8112-3A7162EABB18}"/>
              </a:ext>
            </a:extLst>
          </p:cNvPr>
          <p:cNvSpPr/>
          <p:nvPr/>
        </p:nvSpPr>
        <p:spPr>
          <a:xfrm>
            <a:off x="179512" y="1109057"/>
            <a:ext cx="87129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1600" dirty="0"/>
              <a:t>Найти в файле группы </a:t>
            </a:r>
            <a:r>
              <a:rPr lang="en-US" sz="1600" dirty="0"/>
              <a:t>“\</a:t>
            </a:r>
            <a:r>
              <a:rPr lang="ru-RU" sz="1600" dirty="0"/>
              <a:t>Группы</a:t>
            </a:r>
            <a:r>
              <a:rPr lang="en-US" sz="1600" dirty="0"/>
              <a:t>\</a:t>
            </a:r>
            <a:r>
              <a:rPr lang="ru-RU" sz="1600" dirty="0"/>
              <a:t>ИКБ_6</a:t>
            </a:r>
            <a:r>
              <a:rPr lang="en-US" sz="1600" dirty="0"/>
              <a:t>X.docx” </a:t>
            </a:r>
            <a:r>
              <a:rPr lang="ru-RU" sz="1600" dirty="0"/>
              <a:t>свою фамилию и получить ее </a:t>
            </a:r>
            <a:r>
              <a:rPr lang="en-US" sz="1600" dirty="0"/>
              <a:t>ID</a:t>
            </a:r>
            <a:endParaRPr lang="ru-RU" sz="1600" dirty="0"/>
          </a:p>
          <a:p>
            <a:pPr marL="800100" lvl="1" indent="-342900" algn="l">
              <a:buFont typeface="+mj-lt"/>
              <a:buAutoNum type="arabicPeriod"/>
            </a:pPr>
            <a:r>
              <a:rPr lang="ru-RU" sz="1400" dirty="0"/>
              <a:t>Иванов Иван Иванович </a:t>
            </a:r>
            <a:r>
              <a:rPr lang="en-US" sz="1400" dirty="0"/>
              <a:t>-&gt; ID = 0</a:t>
            </a:r>
            <a:r>
              <a:rPr lang="ru-RU" sz="1400" dirty="0"/>
              <a:t> (файл ИКБ-61</a:t>
            </a:r>
            <a:r>
              <a:rPr lang="en-US" sz="1400" dirty="0"/>
              <a:t>.docx)</a:t>
            </a:r>
            <a:endParaRPr lang="ru-RU" sz="1400" dirty="0">
              <a:solidFill>
                <a:srgbClr val="0F3F85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ru-RU" sz="1600" dirty="0">
              <a:solidFill>
                <a:srgbClr val="0F3F85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/>
              <a:t>Запустить по </a:t>
            </a:r>
            <a:r>
              <a:rPr lang="en-US" sz="1600" dirty="0"/>
              <a:t>ID</a:t>
            </a:r>
            <a:r>
              <a:rPr lang="ru-RU" sz="1600" dirty="0"/>
              <a:t> в </a:t>
            </a:r>
            <a:r>
              <a:rPr lang="ru-RU" sz="1600" dirty="0" err="1"/>
              <a:t>консоле</a:t>
            </a:r>
            <a:r>
              <a:rPr lang="en-US" sz="1600" dirty="0"/>
              <a:t> Java-</a:t>
            </a:r>
            <a:r>
              <a:rPr lang="ru-RU" sz="1600" dirty="0"/>
              <a:t>программу </a:t>
            </a:r>
            <a:r>
              <a:rPr lang="en-US" sz="1600" dirty="0"/>
              <a:t>“\</a:t>
            </a:r>
            <a:r>
              <a:rPr lang="en-US" sz="1600" dirty="0" err="1"/>
              <a:t>Test_Class</a:t>
            </a:r>
            <a:r>
              <a:rPr lang="en-US" sz="1600" dirty="0"/>
              <a:t>\</a:t>
            </a:r>
            <a:r>
              <a:rPr lang="en-US" sz="1600" dirty="0" err="1"/>
              <a:t>Test_ID.class</a:t>
            </a:r>
            <a:r>
              <a:rPr lang="en-US" sz="1600" dirty="0"/>
              <a:t>” </a:t>
            </a:r>
            <a:r>
              <a:rPr lang="ru-RU" sz="1600" dirty="0"/>
              <a:t>и попробовать пройти аутентификацию с неверным паролем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ru-RU" sz="1400" dirty="0"/>
              <a:t>Запустить программу</a:t>
            </a:r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en-US" sz="1400" dirty="0"/>
          </a:p>
          <a:p>
            <a:pPr marL="800100" lvl="1" indent="-342900" algn="l">
              <a:buFont typeface="+mj-lt"/>
              <a:buAutoNum type="arabicPeriod"/>
            </a:pPr>
            <a:r>
              <a:rPr lang="ru-RU" sz="1400" dirty="0"/>
              <a:t>Получить запрос на ввод пароля</a:t>
            </a:r>
            <a:endParaRPr lang="en-US" sz="1400" dirty="0"/>
          </a:p>
          <a:p>
            <a:pPr marL="800100" lvl="1" indent="-342900" algn="l">
              <a:buFont typeface="+mj-lt"/>
              <a:buAutoNum type="arabicPeriod"/>
            </a:pPr>
            <a:r>
              <a:rPr lang="ru-RU" sz="1400" dirty="0"/>
              <a:t>Ввести случайный пароль</a:t>
            </a:r>
            <a:r>
              <a:rPr lang="en-US" sz="1400" dirty="0"/>
              <a:t>:</a:t>
            </a:r>
            <a:r>
              <a:rPr lang="ru-RU" sz="1400" dirty="0"/>
              <a:t> </a:t>
            </a:r>
            <a:r>
              <a:rPr lang="en-US" sz="1400" dirty="0"/>
              <a:t>1234</a:t>
            </a: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r>
              <a:rPr lang="ru-RU" sz="1400" dirty="0"/>
              <a:t>Получить сообщение об ошибке</a:t>
            </a:r>
            <a:r>
              <a:rPr lang="en-US" sz="1400" dirty="0"/>
              <a:t>: “You password ‘1234’ is FAILED”</a:t>
            </a: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en-US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en-US" sz="1400" dirty="0">
              <a:solidFill>
                <a:srgbClr val="0F3F85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ru-RU" sz="1400" dirty="0">
              <a:solidFill>
                <a:srgbClr val="0F3F85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/>
              <a:t>Произвести </a:t>
            </a:r>
            <a:r>
              <a:rPr lang="ru-RU" sz="1600" dirty="0" err="1"/>
              <a:t>дизассемлирование</a:t>
            </a:r>
            <a:r>
              <a:rPr lang="ru-RU" sz="1600" dirty="0"/>
              <a:t> программы с помощью утилиты </a:t>
            </a:r>
            <a:r>
              <a:rPr lang="en-US" sz="1600" i="1" dirty="0" err="1"/>
              <a:t>javap</a:t>
            </a:r>
            <a:endParaRPr lang="ru-RU" sz="1600" i="1" dirty="0"/>
          </a:p>
          <a:p>
            <a:pPr marL="800100" lvl="1" indent="-342900" algn="l">
              <a:buFont typeface="+mj-lt"/>
              <a:buAutoNum type="arabicPeriod"/>
            </a:pPr>
            <a:r>
              <a:rPr lang="ru-RU" sz="1400" dirty="0">
                <a:latin typeface="Consolas" panose="020B0609020204030204" pitchFamily="49" charset="0"/>
              </a:rPr>
              <a:t>Запустить в </a:t>
            </a:r>
            <a:r>
              <a:rPr lang="ru-RU" sz="1400" dirty="0" err="1">
                <a:latin typeface="Consolas" panose="020B0609020204030204" pitchFamily="49" charset="0"/>
              </a:rPr>
              <a:t>консоле</a:t>
            </a:r>
            <a:r>
              <a:rPr lang="en-US" sz="1400" dirty="0">
                <a:latin typeface="Consolas" panose="020B0609020204030204" pitchFamily="49" charset="0"/>
              </a:rPr>
              <a:t>: &gt; javap.exe –c Test_0.class</a:t>
            </a:r>
            <a:endParaRPr lang="ru-RU" sz="1400" dirty="0">
              <a:latin typeface="Consolas" panose="020B0609020204030204" pitchFamily="49" charset="0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ru-RU" sz="1400" dirty="0"/>
              <a:t>Получить в </a:t>
            </a:r>
            <a:r>
              <a:rPr lang="ru-RU" sz="1400" dirty="0" err="1"/>
              <a:t>консоле</a:t>
            </a:r>
            <a:r>
              <a:rPr lang="ru-RU" sz="1400" dirty="0"/>
              <a:t> </a:t>
            </a:r>
            <a:r>
              <a:rPr lang="en-US" sz="1400" dirty="0"/>
              <a:t>JBC</a:t>
            </a:r>
            <a:r>
              <a:rPr lang="ru-RU" sz="1400" dirty="0"/>
              <a:t> и другую информацию о программе</a:t>
            </a:r>
          </a:p>
          <a:p>
            <a:pPr marL="342900" indent="-342900" algn="l">
              <a:buFont typeface="+mj-lt"/>
              <a:buAutoNum type="arabicPeriod"/>
            </a:pPr>
            <a:endParaRPr lang="en-US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872FFF-804E-4673-B01F-BA64788E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14" y="2638425"/>
            <a:ext cx="2724150" cy="7905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52E8A5-457D-435E-8A5F-CF322CFB2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03" y="4393067"/>
            <a:ext cx="3086100" cy="139065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E2F5549-FB61-457F-947F-73FF36FFEAFA}"/>
              </a:ext>
            </a:extLst>
          </p:cNvPr>
          <p:cNvSpPr/>
          <p:nvPr/>
        </p:nvSpPr>
        <p:spPr bwMode="auto">
          <a:xfrm>
            <a:off x="1043608" y="5292330"/>
            <a:ext cx="2448272" cy="21602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33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dirty="0"/>
              <a:t>Задание на практику – 3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0D6E382-AA99-4B51-8B18-3C496B087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6" y="1124743"/>
            <a:ext cx="12655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579971-16EF-4A62-8112-3A7162EABB18}"/>
              </a:ext>
            </a:extLst>
          </p:cNvPr>
          <p:cNvSpPr/>
          <p:nvPr/>
        </p:nvSpPr>
        <p:spPr>
          <a:xfrm>
            <a:off x="179512" y="1038790"/>
            <a:ext cx="87129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buFont typeface="+mj-lt"/>
              <a:buAutoNum type="arabicPeriod"/>
            </a:pPr>
            <a:endParaRPr lang="ru-RU" sz="1400" dirty="0">
              <a:solidFill>
                <a:srgbClr val="0F3F85"/>
              </a:solidFill>
            </a:endParaRPr>
          </a:p>
          <a:p>
            <a:pPr marL="342900" indent="-342900" algn="l">
              <a:buFont typeface="+mj-lt"/>
              <a:buAutoNum type="arabicPeriod" startAt="4"/>
            </a:pPr>
            <a:r>
              <a:rPr lang="ru-RU" sz="1600" dirty="0"/>
              <a:t>Исследовать полученный байт-код</a:t>
            </a:r>
            <a:r>
              <a:rPr lang="en-US" sz="1600" dirty="0"/>
              <a:t> Java-</a:t>
            </a:r>
            <a:r>
              <a:rPr lang="ru-RU" sz="1600" dirty="0"/>
              <a:t>программы </a:t>
            </a:r>
            <a:r>
              <a:rPr lang="en-US" sz="1600" dirty="0"/>
              <a:t>(JBC)</a:t>
            </a:r>
            <a:endParaRPr lang="ru-RU" sz="1600" dirty="0"/>
          </a:p>
          <a:p>
            <a:pPr marL="800100" lvl="1" indent="-342900" algn="l">
              <a:buFont typeface="+mj-lt"/>
              <a:buAutoNum type="arabicPeriod"/>
            </a:pPr>
            <a:r>
              <a:rPr lang="ru-RU" sz="1400" dirty="0"/>
              <a:t>Ознакомиться с инструкциями байт-кода и их назначением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sz="1400" dirty="0">
              <a:solidFill>
                <a:srgbClr val="0F3F85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1400" dirty="0">
              <a:solidFill>
                <a:srgbClr val="0F3F85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1400" dirty="0">
              <a:solidFill>
                <a:srgbClr val="0F3F85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1400" dirty="0">
              <a:solidFill>
                <a:srgbClr val="0F3F85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1400" dirty="0">
              <a:solidFill>
                <a:srgbClr val="0F3F85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1400" dirty="0">
              <a:solidFill>
                <a:srgbClr val="0F3F85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1400" dirty="0">
              <a:solidFill>
                <a:srgbClr val="0F3F85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1400" dirty="0">
              <a:solidFill>
                <a:srgbClr val="0F3F85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1400" dirty="0">
              <a:solidFill>
                <a:srgbClr val="0F3F85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1400" dirty="0">
              <a:solidFill>
                <a:srgbClr val="0F3F85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sz="1400" dirty="0">
              <a:solidFill>
                <a:srgbClr val="0F3F85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ru-RU" sz="1400" dirty="0">
              <a:solidFill>
                <a:srgbClr val="0F3F85"/>
              </a:solidFill>
            </a:endParaRPr>
          </a:p>
          <a:p>
            <a:pPr marL="342900" indent="-342900" algn="l">
              <a:buFont typeface="+mj-lt"/>
              <a:buAutoNum type="arabicPeriod" startAt="4"/>
            </a:pPr>
            <a:r>
              <a:rPr lang="ru-RU" sz="1600" dirty="0"/>
              <a:t>Найти в коде </a:t>
            </a:r>
            <a:r>
              <a:rPr lang="en-US" sz="1600" dirty="0"/>
              <a:t>JBC </a:t>
            </a:r>
            <a:r>
              <a:rPr lang="ru-RU" sz="1600" dirty="0"/>
              <a:t>функцию, отвечающую за проверку пароля</a:t>
            </a:r>
            <a:endParaRPr lang="ru-RU" sz="1600" i="1" dirty="0"/>
          </a:p>
          <a:p>
            <a:pPr marL="800100" lvl="1" indent="-342900" algn="l">
              <a:buFont typeface="+mj-lt"/>
              <a:buAutoNum type="arabicPeriod"/>
            </a:pPr>
            <a:r>
              <a:rPr lang="en-US" sz="1400" i="1" dirty="0"/>
              <a:t>???</a:t>
            </a:r>
            <a:endParaRPr lang="en-US" sz="1400" dirty="0"/>
          </a:p>
          <a:p>
            <a:pPr marL="800100" lvl="1" indent="-342900" algn="l">
              <a:buFont typeface="+mj-lt"/>
              <a:buAutoNum type="arabicPeriod"/>
            </a:pPr>
            <a:endParaRPr lang="en-US" sz="1400" dirty="0"/>
          </a:p>
          <a:p>
            <a:pPr marL="342900" indent="-342900" algn="l">
              <a:buFont typeface="+mj-lt"/>
              <a:buAutoNum type="arabicPeriod" startAt="4"/>
            </a:pPr>
            <a:r>
              <a:rPr lang="ru-RU" sz="1600" dirty="0"/>
              <a:t>Проанализировать байт-код найденной функции и понять алгоритм функции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ru-RU" sz="1400" i="1" dirty="0"/>
              <a:t>Ф</a:t>
            </a:r>
            <a:r>
              <a:rPr lang="ru-RU" sz="1400" dirty="0"/>
              <a:t>ункция сравнивает пароль с выражением (</a:t>
            </a:r>
            <a:r>
              <a:rPr lang="en-US" sz="1400" dirty="0"/>
              <a:t>4 – 5 – 2</a:t>
            </a:r>
            <a:r>
              <a:rPr lang="ru-RU" sz="1400" dirty="0"/>
              <a:t>)</a:t>
            </a:r>
          </a:p>
          <a:p>
            <a:pPr marL="342900" indent="-342900" algn="l">
              <a:buFont typeface="+mj-lt"/>
              <a:buAutoNum type="arabicPeriod" startAt="4"/>
            </a:pPr>
            <a:endParaRPr lang="ru-RU" sz="1600" dirty="0"/>
          </a:p>
          <a:p>
            <a:pPr marL="342900" indent="-342900" algn="l">
              <a:buFont typeface="+mj-lt"/>
              <a:buAutoNum type="arabicPeriod" startAt="4"/>
            </a:pPr>
            <a:r>
              <a:rPr lang="ru-RU" sz="1600" dirty="0"/>
              <a:t>Проанализировать алгоритм найденной функции и восстановить </a:t>
            </a:r>
            <a:r>
              <a:rPr lang="en-US" sz="1600" dirty="0"/>
              <a:t>“</a:t>
            </a:r>
            <a:r>
              <a:rPr lang="ru-RU" sz="1600" dirty="0"/>
              <a:t>зашитый</a:t>
            </a:r>
            <a:r>
              <a:rPr lang="en-US" sz="1600" i="1" dirty="0"/>
              <a:t>”</a:t>
            </a:r>
            <a:r>
              <a:rPr lang="ru-RU" sz="1600" dirty="0"/>
              <a:t> пароль</a:t>
            </a:r>
            <a:endParaRPr lang="en-US" sz="1600" dirty="0"/>
          </a:p>
          <a:p>
            <a:pPr marL="800100" lvl="1" indent="-342900" algn="l">
              <a:buFont typeface="+mj-lt"/>
              <a:buAutoNum type="arabicPeriod"/>
            </a:pPr>
            <a:r>
              <a:rPr lang="ru-RU" sz="1400" dirty="0"/>
              <a:t>Зашитый пароль = </a:t>
            </a:r>
            <a:r>
              <a:rPr lang="en-US" sz="1400" dirty="0"/>
              <a:t>-3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65C11E-1D5F-43C0-8BF1-FA64B390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44824"/>
            <a:ext cx="65817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0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12CB0-441A-427F-9B7A-4CAE6DEAD5F4}"/>
              </a:ext>
            </a:extLst>
          </p:cNvPr>
          <p:cNvSpPr/>
          <p:nvPr/>
        </p:nvSpPr>
        <p:spPr>
          <a:xfrm>
            <a:off x="0" y="1196752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/>
              <a:t>Представления кода программы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Несет собственную информацию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Применимы собственные способы анализа</a:t>
            </a:r>
            <a:endParaRPr lang="en-US" sz="1600" dirty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/>
              <a:t>Методы анализа программы</a:t>
            </a:r>
            <a:endParaRPr lang="en-US" sz="1600" dirty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С точки зрения степени участия человека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С точки зрения состояния программы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С точки зрения информации о коде программы (представления)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/>
              <a:t>Средства анализа программного кода</a:t>
            </a:r>
            <a:endParaRPr lang="en-US" sz="1600" dirty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Для ручного анализа исходного кода (С</a:t>
            </a:r>
            <a:r>
              <a:rPr lang="en-US" sz="1600" dirty="0"/>
              <a:t>/C++</a:t>
            </a:r>
            <a:r>
              <a:rPr lang="ru-RU" sz="1600" dirty="0"/>
              <a:t>)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Для ручного анализа байт-кода (</a:t>
            </a:r>
            <a:r>
              <a:rPr lang="en-US" sz="1600" dirty="0"/>
              <a:t>C#/Java</a:t>
            </a:r>
            <a:r>
              <a:rPr lang="ru-RU" sz="1600" dirty="0"/>
              <a:t>)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Для ручного анализа логов работы программы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/>
              <a:t>Практическое задание</a:t>
            </a:r>
            <a:endParaRPr lang="en-US" sz="1600" dirty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Поиск </a:t>
            </a:r>
            <a:r>
              <a:rPr lang="ru-RU" sz="1600" i="1" dirty="0"/>
              <a:t>зашитого</a:t>
            </a:r>
            <a:r>
              <a:rPr lang="ru-RU" sz="1600" dirty="0"/>
              <a:t> в </a:t>
            </a:r>
            <a:r>
              <a:rPr lang="en-US" sz="1600" dirty="0"/>
              <a:t>Java-</a:t>
            </a:r>
            <a:r>
              <a:rPr lang="ru-RU" sz="1600" dirty="0"/>
              <a:t>программе пароля</a:t>
            </a:r>
            <a:br>
              <a:rPr lang="ru-RU" sz="1600" dirty="0"/>
            </a:br>
            <a:r>
              <a:rPr lang="ru-RU" sz="1600" dirty="0"/>
              <a:t>(сценарий нарушителя – </a:t>
            </a:r>
            <a:r>
              <a:rPr lang="en-US" sz="1600" dirty="0"/>
              <a:t>“</a:t>
            </a:r>
            <a:r>
              <a:rPr lang="ru-RU" sz="1600" dirty="0"/>
              <a:t>крекера*</a:t>
            </a:r>
            <a:r>
              <a:rPr lang="en-US" sz="1600" dirty="0"/>
              <a:t>”</a:t>
            </a:r>
            <a:r>
              <a:rPr lang="ru-RU" sz="1600" dirty="0"/>
              <a:t>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ru-RU" sz="1600" dirty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/>
              <a:t>Собственный опыт</a:t>
            </a:r>
            <a:endParaRPr lang="en-US" sz="1600" dirty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Безопасность встроенных устройств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Прошивки телекоммуникационного оборудования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Вспомогательные утилиты администрирования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Исследование способов получения алгоритмов (архитектуры) кода из машинного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Внедрение механизма логирования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  <p:pic>
        <p:nvPicPr>
          <p:cNvPr id="2054" name="Picture 6" descr="ÐÐ°ÑÑÐ¸Ð½ÐºÐ¸ Ð¿Ð¾ Ð·Ð°Ð¿ÑÐ¾ÑÑ ÐºÑÐµÐºÐµÑ">
            <a:extLst>
              <a:ext uri="{FF2B5EF4-FFF2-40B4-BE49-F238E27FC236}">
                <a16:creationId xmlns:a16="http://schemas.microsoft.com/office/drawing/2014/main" id="{7A1D49BC-D00D-419E-82B1-73240D94B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2524722" cy="137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32516-70EF-4271-B188-804429601B17}"/>
              </a:ext>
            </a:extLst>
          </p:cNvPr>
          <p:cNvSpPr txBox="1"/>
          <p:nvPr/>
        </p:nvSpPr>
        <p:spPr>
          <a:xfrm>
            <a:off x="-34536" y="6585110"/>
            <a:ext cx="917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1" dirty="0"/>
              <a:t>//</a:t>
            </a:r>
            <a:r>
              <a:rPr lang="ru-RU" sz="1050" i="1" dirty="0"/>
              <a:t> Крекер </a:t>
            </a:r>
            <a:r>
              <a:rPr lang="en-US" sz="1050" i="1" dirty="0"/>
              <a:t>–</a:t>
            </a:r>
            <a:r>
              <a:rPr lang="ru-RU" sz="1050" i="1" dirty="0"/>
              <a:t> человек, взламывающий программы (т.е. устраняющий ее защиту)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1977111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dirty="0"/>
              <a:t>Задание на практику – 4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0D6E382-AA99-4B51-8B18-3C496B087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6" y="1124743"/>
            <a:ext cx="12655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579971-16EF-4A62-8112-3A7162EABB18}"/>
              </a:ext>
            </a:extLst>
          </p:cNvPr>
          <p:cNvSpPr/>
          <p:nvPr/>
        </p:nvSpPr>
        <p:spPr>
          <a:xfrm>
            <a:off x="179512" y="1038790"/>
            <a:ext cx="871296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buFont typeface="+mj-lt"/>
              <a:buAutoNum type="arabicPeriod"/>
            </a:pPr>
            <a:endParaRPr lang="ru-RU" sz="1400" dirty="0">
              <a:solidFill>
                <a:srgbClr val="0F3F85"/>
              </a:solidFill>
            </a:endParaRPr>
          </a:p>
          <a:p>
            <a:pPr marL="342900" indent="-342900" algn="l">
              <a:buFont typeface="+mj-lt"/>
              <a:buAutoNum type="arabicPeriod" startAt="8"/>
            </a:pPr>
            <a:r>
              <a:rPr lang="ru-RU" sz="1600" dirty="0"/>
              <a:t>Запустить программу и заново попытаться пройти аутентификацию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ru-RU" sz="1400" dirty="0"/>
              <a:t>Ввести найденный пароль</a:t>
            </a:r>
            <a:r>
              <a:rPr lang="en-US" sz="1400" dirty="0"/>
              <a:t>: -3</a:t>
            </a: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r>
              <a:rPr lang="ru-RU" sz="1400" dirty="0"/>
              <a:t>Убедиться, что он верный – </a:t>
            </a:r>
            <a:r>
              <a:rPr lang="en-US" sz="1400" dirty="0"/>
              <a:t>“You password ‘-3’ is OK”</a:t>
            </a:r>
          </a:p>
          <a:p>
            <a:pPr marL="342900" indent="-342900" algn="l">
              <a:buFont typeface="+mj-lt"/>
              <a:buAutoNum type="arabicPeriod" startAt="8"/>
            </a:pPr>
            <a:endParaRPr lang="en-US" sz="1400" dirty="0"/>
          </a:p>
          <a:p>
            <a:pPr marL="342900" indent="-342900" algn="l">
              <a:buFont typeface="+mj-lt"/>
              <a:buAutoNum type="arabicPeriod" startAt="8"/>
            </a:pPr>
            <a:endParaRPr lang="en-US" sz="1400" dirty="0"/>
          </a:p>
          <a:p>
            <a:pPr marL="342900" indent="-342900" algn="l">
              <a:buFont typeface="+mj-lt"/>
              <a:buAutoNum type="arabicPeriod" startAt="8"/>
            </a:pPr>
            <a:endParaRPr lang="en-US" sz="1400" dirty="0"/>
          </a:p>
          <a:p>
            <a:pPr marL="342900" indent="-342900" algn="l">
              <a:buFont typeface="+mj-lt"/>
              <a:buAutoNum type="arabicPeriod" startAt="8"/>
            </a:pPr>
            <a:endParaRPr lang="en-US" sz="1400" dirty="0"/>
          </a:p>
          <a:p>
            <a:pPr marL="342900" indent="-342900" algn="l">
              <a:buFont typeface="+mj-lt"/>
              <a:buAutoNum type="arabicPeriod" startAt="8"/>
            </a:pPr>
            <a:endParaRPr lang="en-US" sz="1400" dirty="0"/>
          </a:p>
          <a:p>
            <a:pPr marL="342900" indent="-342900" algn="l">
              <a:buFont typeface="+mj-lt"/>
              <a:buAutoNum type="arabicPeriod" startAt="8"/>
            </a:pPr>
            <a:endParaRPr lang="en-US" sz="1400" dirty="0"/>
          </a:p>
          <a:p>
            <a:pPr marL="342900" indent="-342900" algn="l">
              <a:buFont typeface="+mj-lt"/>
              <a:buAutoNum type="arabicPeriod" startAt="8"/>
            </a:pPr>
            <a:endParaRPr lang="en-US" sz="1400" dirty="0"/>
          </a:p>
          <a:p>
            <a:pPr marL="342900" indent="-342900" algn="l">
              <a:buFont typeface="+mj-lt"/>
              <a:buAutoNum type="arabicPeriod" startAt="8"/>
            </a:pPr>
            <a:endParaRPr lang="en-US" sz="1400" dirty="0"/>
          </a:p>
          <a:p>
            <a:pPr marL="342900" indent="-342900" algn="l">
              <a:buFont typeface="+mj-lt"/>
              <a:buAutoNum type="arabicPeriod" startAt="8"/>
            </a:pPr>
            <a:endParaRPr lang="en-US" sz="1400" dirty="0"/>
          </a:p>
          <a:p>
            <a:pPr marL="342900" indent="-342900" algn="l">
              <a:buFont typeface="+mj-lt"/>
              <a:buAutoNum type="arabicPeriod" startAt="8"/>
            </a:pPr>
            <a:r>
              <a:rPr lang="ru-RU" sz="1600" dirty="0"/>
              <a:t>На основании всех действий и полученных результатов сформировать отчет по практике</a:t>
            </a:r>
          </a:p>
          <a:p>
            <a:pPr marL="342900" indent="-342900" algn="l">
              <a:buFont typeface="+mj-lt"/>
              <a:buAutoNum type="arabicPeriod" startAt="8"/>
            </a:pPr>
            <a:endParaRPr lang="ru-RU" sz="1600" dirty="0"/>
          </a:p>
          <a:p>
            <a:pPr marL="342900" indent="-342900" algn="l">
              <a:buFont typeface="+mj-lt"/>
              <a:buAutoNum type="arabicPeriod" startAt="8"/>
            </a:pPr>
            <a:r>
              <a:rPr lang="ru-RU" sz="1600" dirty="0"/>
              <a:t>Полезные ссылки</a:t>
            </a:r>
            <a:r>
              <a:rPr lang="en-US" sz="1600" dirty="0"/>
              <a:t>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1400" dirty="0"/>
              <a:t>\</a:t>
            </a:r>
            <a:r>
              <a:rPr lang="ru-RU" sz="1400" dirty="0"/>
              <a:t>Группы</a:t>
            </a:r>
            <a:r>
              <a:rPr lang="en-US" sz="1400" dirty="0"/>
              <a:t>\</a:t>
            </a:r>
            <a:r>
              <a:rPr lang="ru-RU" sz="1400" dirty="0"/>
              <a:t>ИКБ-</a:t>
            </a:r>
            <a:r>
              <a:rPr lang="en-US" sz="1400" dirty="0"/>
              <a:t>6X –</a:t>
            </a:r>
            <a:r>
              <a:rPr lang="ru-RU" sz="1400" dirty="0"/>
              <a:t> файл с сопоставлением ФИО эксперта и </a:t>
            </a:r>
            <a:r>
              <a:rPr lang="en-US" sz="1400" dirty="0"/>
              <a:t>ID</a:t>
            </a:r>
            <a:r>
              <a:rPr lang="ru-RU" sz="1400" dirty="0"/>
              <a:t> в задании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ru-RU" sz="1400" dirty="0"/>
              <a:t>\</a:t>
            </a:r>
            <a:r>
              <a:rPr lang="en-US" sz="1400" dirty="0" err="1"/>
              <a:t>Test_Class</a:t>
            </a:r>
            <a:r>
              <a:rPr lang="ru-RU" sz="1400" dirty="0"/>
              <a:t>\</a:t>
            </a:r>
            <a:r>
              <a:rPr lang="en-US" sz="1400" dirty="0" err="1"/>
              <a:t>Test_ID.class</a:t>
            </a:r>
            <a:r>
              <a:rPr lang="en-US" sz="1400" dirty="0"/>
              <a:t> – Java-</a:t>
            </a:r>
            <a:r>
              <a:rPr lang="ru-RU" sz="1400" dirty="0"/>
              <a:t>программы для анализа на зашитый пароль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ru-RU" sz="1400" dirty="0"/>
              <a:t>\</a:t>
            </a:r>
            <a:r>
              <a:rPr lang="en-US" sz="1400" dirty="0"/>
              <a:t>Docs\</a:t>
            </a:r>
            <a:r>
              <a:rPr lang="ru-RU" sz="1400" dirty="0"/>
              <a:t>* </a:t>
            </a:r>
            <a:r>
              <a:rPr lang="en-US" sz="1400" dirty="0"/>
              <a:t>–</a:t>
            </a:r>
            <a:r>
              <a:rPr lang="ru-RU" sz="1400" dirty="0"/>
              <a:t> полезные документы и ссылки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ru-RU" sz="1400" dirty="0"/>
              <a:t>Список команд </a:t>
            </a:r>
            <a:r>
              <a:rPr lang="en-US" sz="1400" dirty="0"/>
              <a:t>JBC (</a:t>
            </a:r>
            <a:r>
              <a:rPr lang="en-US" sz="1400" dirty="0" err="1"/>
              <a:t>eng</a:t>
            </a:r>
            <a:r>
              <a:rPr lang="en-US" sz="1400" dirty="0"/>
              <a:t>)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sz="1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ru-RU" sz="1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</a:t>
            </a:r>
            <a:r>
              <a:rPr lang="en-US" sz="1400" u="sng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</a:t>
            </a:r>
            <a:r>
              <a:rPr lang="ru-RU" sz="1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400" u="sng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wikipedia</a:t>
            </a:r>
            <a:r>
              <a:rPr lang="ru-RU" sz="1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org</a:t>
            </a:r>
            <a:r>
              <a:rPr lang="ru-RU" sz="1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wiki</a:t>
            </a:r>
            <a:r>
              <a:rPr lang="ru-RU" sz="1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Java</a:t>
            </a:r>
            <a:r>
              <a:rPr lang="ru-RU" sz="1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</a:t>
            </a:r>
            <a:r>
              <a:rPr lang="en-US" sz="1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bytecode</a:t>
            </a:r>
            <a:r>
              <a:rPr lang="ru-RU" sz="1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</a:t>
            </a:r>
            <a:r>
              <a:rPr lang="en-US" sz="1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instruction</a:t>
            </a:r>
            <a:r>
              <a:rPr lang="ru-RU" sz="1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</a:t>
            </a:r>
            <a:r>
              <a:rPr lang="en-US" sz="1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listings</a:t>
            </a:r>
            <a:endParaRPr lang="en-US" sz="14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1400" dirty="0"/>
              <a:t>Java SE Development Kit 11 (</a:t>
            </a:r>
            <a:r>
              <a:rPr lang="ru-RU" sz="1400" dirty="0"/>
              <a:t>содержит </a:t>
            </a:r>
            <a:r>
              <a:rPr lang="en-US" sz="1400" dirty="0"/>
              <a:t>java.exe </a:t>
            </a:r>
            <a:r>
              <a:rPr lang="ru-RU" sz="1400" dirty="0"/>
              <a:t>и</a:t>
            </a:r>
            <a:r>
              <a:rPr lang="en-US" sz="1400" dirty="0"/>
              <a:t> javap.exe)</a:t>
            </a:r>
            <a:r>
              <a:rPr lang="ru-RU" sz="1400" dirty="0"/>
              <a:t> 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https://www.oracle.com/technetwork/java/javase/downloads/index.html</a:t>
            </a:r>
            <a:endParaRPr lang="en-US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EEEE08-BD31-4051-ACAD-B13E864D1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109628"/>
            <a:ext cx="2981325" cy="142875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7DF4DA9-4D79-4F9D-87BE-138808158FDE}"/>
              </a:ext>
            </a:extLst>
          </p:cNvPr>
          <p:cNvSpPr/>
          <p:nvPr/>
        </p:nvSpPr>
        <p:spPr bwMode="auto">
          <a:xfrm>
            <a:off x="683568" y="2996952"/>
            <a:ext cx="2448272" cy="21602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04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z="2400" dirty="0"/>
              <a:t>Задание на практику – </a:t>
            </a:r>
            <a:r>
              <a:rPr lang="en-US" sz="2400" dirty="0"/>
              <a:t>5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ru-RU" sz="2400" dirty="0"/>
              <a:t>справочный материал</a:t>
            </a:r>
            <a:r>
              <a:rPr lang="en-US" sz="2400" dirty="0"/>
              <a:t>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0D6E382-AA99-4B51-8B18-3C496B087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6" y="1124743"/>
            <a:ext cx="12655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579971-16EF-4A62-8112-3A7162EABB18}"/>
              </a:ext>
            </a:extLst>
          </p:cNvPr>
          <p:cNvSpPr/>
          <p:nvPr/>
        </p:nvSpPr>
        <p:spPr>
          <a:xfrm>
            <a:off x="179512" y="1038790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buFont typeface="+mj-lt"/>
              <a:buAutoNum type="arabicPeriod"/>
            </a:pPr>
            <a:endParaRPr lang="ru-RU" sz="1400" dirty="0">
              <a:solidFill>
                <a:srgbClr val="0F3F85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CF81ED-F090-4CEB-A917-2C8597E58D90}"/>
              </a:ext>
            </a:extLst>
          </p:cNvPr>
          <p:cNvSpPr/>
          <p:nvPr/>
        </p:nvSpPr>
        <p:spPr>
          <a:xfrm>
            <a:off x="179512" y="1105580"/>
            <a:ext cx="87129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400" dirty="0"/>
              <a:t>Java </a:t>
            </a:r>
            <a:r>
              <a:rPr lang="ru-RU" sz="1400" dirty="0"/>
              <a:t>программа состоит из инструкций, имеющих вид </a:t>
            </a:r>
            <a:r>
              <a:rPr lang="en-US" sz="1400" dirty="0"/>
              <a:t>Java </a:t>
            </a:r>
            <a:r>
              <a:rPr lang="ru-RU" sz="1400" dirty="0"/>
              <a:t>байт-кода </a:t>
            </a:r>
            <a:r>
              <a:rPr lang="en-US" sz="1400" dirty="0"/>
              <a:t>(JBC)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/>
              <a:t>JBC </a:t>
            </a:r>
            <a:r>
              <a:rPr lang="ru-RU" sz="1400" dirty="0"/>
              <a:t>исполняется в виртуальной машине </a:t>
            </a:r>
            <a:r>
              <a:rPr lang="en-US" sz="1400" dirty="0"/>
              <a:t>Java (JVM)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/>
              <a:t>JVM</a:t>
            </a:r>
            <a:r>
              <a:rPr lang="ru-RU" sz="1400" dirty="0"/>
              <a:t> – стековая, т.е. все операции выполняются над ячейками стека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/>
              <a:t>Список инструкций</a:t>
            </a:r>
            <a:r>
              <a:rPr lang="en-US" sz="1400" dirty="0"/>
              <a:t>: </a:t>
            </a:r>
            <a:r>
              <a:rPr lang="en-US" sz="1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https://en.wikipedia.org/wiki/Java_bytecode_instruction_listings</a:t>
            </a:r>
            <a:endParaRPr lang="en-US" sz="1400" dirty="0">
              <a:solidFill>
                <a:schemeClr val="accent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/>
              <a:t>Например, сложение двух чисел</a:t>
            </a:r>
            <a:r>
              <a:rPr lang="en-US" sz="1400" dirty="0"/>
              <a:t> </a:t>
            </a:r>
            <a:r>
              <a:rPr lang="ru-RU" sz="1400" dirty="0"/>
              <a:t>на стеке </a:t>
            </a:r>
            <a:r>
              <a:rPr lang="en-US" sz="1400" i="1" dirty="0"/>
              <a:t>(1 + 2)</a:t>
            </a:r>
            <a:r>
              <a:rPr lang="ru-RU" sz="1400" dirty="0"/>
              <a:t> в </a:t>
            </a:r>
            <a:r>
              <a:rPr lang="en-US" sz="1400" dirty="0"/>
              <a:t>JBC </a:t>
            </a:r>
            <a:r>
              <a:rPr lang="ru-RU" sz="1400" dirty="0"/>
              <a:t>имеет вид</a:t>
            </a:r>
            <a:r>
              <a:rPr lang="en-US" sz="1400" dirty="0"/>
              <a:t>:</a:t>
            </a: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endParaRPr lang="ru-RU" sz="1400" dirty="0"/>
          </a:p>
          <a:p>
            <a:pPr marL="800100" lvl="1" indent="-342900" algn="l">
              <a:buFont typeface="+mj-lt"/>
              <a:buAutoNum type="arabicPeriod"/>
            </a:pPr>
            <a:r>
              <a:rPr lang="ru-RU" sz="1400" dirty="0"/>
              <a:t>Другие полезные инструкции</a:t>
            </a:r>
            <a:endParaRPr lang="en-US" sz="1400" dirty="0"/>
          </a:p>
          <a:p>
            <a:pPr marL="800100" lvl="1" indent="-342900" algn="l">
              <a:buFont typeface="+mj-lt"/>
              <a:buAutoNum type="arabicPeriod"/>
            </a:pPr>
            <a:endParaRPr lang="en-US" sz="1400" dirty="0"/>
          </a:p>
          <a:p>
            <a:pPr lvl="1" algn="l"/>
            <a:endParaRPr lang="en-US" sz="14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8ED8BD5-B7D6-40A7-9B30-A10F0FFD4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77655"/>
              </p:ext>
            </p:extLst>
          </p:nvPr>
        </p:nvGraphicFramePr>
        <p:xfrm>
          <a:off x="179513" y="2348880"/>
          <a:ext cx="886085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582">
                  <a:extLst>
                    <a:ext uri="{9D8B030D-6E8A-4147-A177-3AD203B41FA5}">
                      <a16:colId xmlns:a16="http://schemas.microsoft.com/office/drawing/2014/main" val="1961643512"/>
                    </a:ext>
                  </a:extLst>
                </a:gridCol>
                <a:gridCol w="3637305">
                  <a:extLst>
                    <a:ext uri="{9D8B030D-6E8A-4147-A177-3AD203B41FA5}">
                      <a16:colId xmlns:a16="http://schemas.microsoft.com/office/drawing/2014/main" val="4257552844"/>
                    </a:ext>
                  </a:extLst>
                </a:gridCol>
                <a:gridCol w="3877967">
                  <a:extLst>
                    <a:ext uri="{9D8B030D-6E8A-4147-A177-3AD203B41FA5}">
                      <a16:colId xmlns:a16="http://schemas.microsoft.com/office/drawing/2014/main" val="1924130447"/>
                    </a:ext>
                  </a:extLst>
                </a:gridCol>
              </a:tblGrid>
              <a:tr h="272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Описание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Состояние стека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и </a:t>
                      </a:r>
                      <a:r>
                        <a:rPr lang="ru-RU" sz="1200" dirty="0" err="1"/>
                        <a:t>лок</a:t>
                      </a:r>
                      <a:r>
                        <a:rPr lang="ru-RU" sz="1200" dirty="0"/>
                        <a:t>. переменных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141269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Stack: {};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757802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sz="1200" dirty="0"/>
                        <a:t>1: iconst_1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Загрузить 1 в стек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Stack: {1};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57017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sz="1200" dirty="0"/>
                        <a:t>2: istore_0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Выгрузить вершину стека в </a:t>
                      </a:r>
                      <a:r>
                        <a:rPr lang="en-US" sz="1200" dirty="0"/>
                        <a:t>Var_0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Stack: {};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Var_0=1;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34523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sz="1200" dirty="0"/>
                        <a:t>3: iconst_2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Загрузить 2 в стек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Stack: {2};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Var_0=1;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667229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sz="1200" dirty="0"/>
                        <a:t>4: istore_1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Выгрузить вершину стека в </a:t>
                      </a:r>
                      <a:r>
                        <a:rPr lang="en-US" sz="1200" dirty="0"/>
                        <a:t>Var_</a:t>
                      </a:r>
                      <a:r>
                        <a:rPr lang="ru-RU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Stack: {};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Var_0=1, Var_1=2;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478273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sz="1200" dirty="0"/>
                        <a:t>5: iload_0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Загрузить </a:t>
                      </a:r>
                      <a:r>
                        <a:rPr lang="en-US" sz="1200" dirty="0"/>
                        <a:t>Var_0 </a:t>
                      </a:r>
                      <a:r>
                        <a:rPr lang="ru-RU" sz="1200" dirty="0"/>
                        <a:t>в стек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Stack: {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};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Var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_1=2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327889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sz="1200" dirty="0"/>
                        <a:t>6: iload_1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Загрузить </a:t>
                      </a:r>
                      <a:r>
                        <a:rPr lang="en-US" sz="1200" dirty="0"/>
                        <a:t>Var_</a:t>
                      </a:r>
                      <a:r>
                        <a:rPr lang="ru-RU" sz="1200" dirty="0"/>
                        <a:t>1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в стек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Stack: {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, 2};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622282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sz="1200" dirty="0"/>
                        <a:t>7: </a:t>
                      </a:r>
                      <a:r>
                        <a:rPr lang="en-US" sz="1200" dirty="0" err="1"/>
                        <a:t>iadd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Сложить два значения на стеке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Stack: {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};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213850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989F692-605E-4C4E-981F-C583E13A3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67569"/>
              </p:ext>
            </p:extLst>
          </p:nvPr>
        </p:nvGraphicFramePr>
        <p:xfrm>
          <a:off x="179512" y="5301208"/>
          <a:ext cx="886085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961643512"/>
                    </a:ext>
                  </a:extLst>
                </a:gridCol>
                <a:gridCol w="3601963">
                  <a:extLst>
                    <a:ext uri="{9D8B030D-6E8A-4147-A177-3AD203B41FA5}">
                      <a16:colId xmlns:a16="http://schemas.microsoft.com/office/drawing/2014/main" val="4257552844"/>
                    </a:ext>
                  </a:extLst>
                </a:gridCol>
                <a:gridCol w="3818731">
                  <a:extLst>
                    <a:ext uri="{9D8B030D-6E8A-4147-A177-3AD203B41FA5}">
                      <a16:colId xmlns:a16="http://schemas.microsoft.com/office/drawing/2014/main" val="1924130447"/>
                    </a:ext>
                  </a:extLst>
                </a:gridCol>
              </a:tblGrid>
              <a:tr h="272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Описание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Изменение стека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переменных, адреса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141269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iload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istore</a:t>
                      </a:r>
                      <a:r>
                        <a:rPr lang="en-US" sz="1200" dirty="0"/>
                        <a:t>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Загрузить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Выгрузить </a:t>
                      </a:r>
                      <a:r>
                        <a:rPr lang="en-US" sz="1200" dirty="0" err="1"/>
                        <a:t>Var_N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в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из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стек</a:t>
                      </a:r>
                      <a:r>
                        <a:rPr lang="en-US" sz="1200" dirty="0"/>
                        <a:t>(</a:t>
                      </a:r>
                      <a:r>
                        <a:rPr lang="ru-RU" sz="1200" dirty="0"/>
                        <a:t>а)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VAR_N=X -&gt; {X}; / {X} -&gt; VAR_N=X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384980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sz="1200" dirty="0" err="1"/>
                        <a:t>isub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imul</a:t>
                      </a:r>
                      <a:r>
                        <a:rPr lang="en-US" sz="1200" dirty="0"/>
                        <a:t>/div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Вычесть, умножить, поделить значения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{X, Y} -&gt; {X [-*/] Y};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757802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sz="1200" dirty="0" err="1"/>
                        <a:t>if_icmpeq</a:t>
                      </a:r>
                      <a:r>
                        <a:rPr lang="en-US" sz="1200" dirty="0"/>
                        <a:t> ADDR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Переход на адрес в случае равенства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{X, Y}; if (X == Y) GOTO ADDR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57017"/>
                  </a:ext>
                </a:extLst>
              </a:tr>
              <a:tr h="272000">
                <a:tc>
                  <a:txBody>
                    <a:bodyPr/>
                    <a:lstStyle/>
                    <a:p>
                      <a:r>
                        <a:rPr lang="en-US" sz="1200" dirty="0" err="1"/>
                        <a:t>goto</a:t>
                      </a:r>
                      <a:r>
                        <a:rPr lang="en-US" sz="1200" dirty="0"/>
                        <a:t> ADDR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Безусловный переход на адрес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GOTO ADDR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34523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A14C9A2-CE47-4B22-A387-6267CE8FA859}"/>
              </a:ext>
            </a:extLst>
          </p:cNvPr>
          <p:cNvSpPr/>
          <p:nvPr/>
        </p:nvSpPr>
        <p:spPr bwMode="auto">
          <a:xfrm>
            <a:off x="8100392" y="1973696"/>
            <a:ext cx="531168" cy="2311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B5D5A72-7D24-409A-B9D7-1D7E4C8AE9FA}"/>
              </a:ext>
            </a:extLst>
          </p:cNvPr>
          <p:cNvSpPr/>
          <p:nvPr/>
        </p:nvSpPr>
        <p:spPr bwMode="auto">
          <a:xfrm>
            <a:off x="8100392" y="1735791"/>
            <a:ext cx="531168" cy="23116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1E1B0DB-D631-4529-AF14-3829448B0472}"/>
              </a:ext>
            </a:extLst>
          </p:cNvPr>
          <p:cNvSpPr/>
          <p:nvPr/>
        </p:nvSpPr>
        <p:spPr bwMode="auto">
          <a:xfrm>
            <a:off x="8100392" y="1500267"/>
            <a:ext cx="531168" cy="231168"/>
          </a:xfrm>
          <a:prstGeom prst="rect">
            <a:avLst/>
          </a:prstGeom>
          <a:solidFill>
            <a:srgbClr val="F8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B2056FC6-F081-4D68-8C88-46E194C6CAA3}"/>
              </a:ext>
            </a:extLst>
          </p:cNvPr>
          <p:cNvSpPr/>
          <p:nvPr/>
        </p:nvSpPr>
        <p:spPr bwMode="auto">
          <a:xfrm rot="10800000">
            <a:off x="7405439" y="1500266"/>
            <a:ext cx="374762" cy="706851"/>
          </a:xfrm>
          <a:prstGeom prst="downArrow">
            <a:avLst/>
          </a:prstGeom>
          <a:solidFill>
            <a:srgbClr val="FFC5C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Крест 18">
            <a:extLst>
              <a:ext uri="{FF2B5EF4-FFF2-40B4-BE49-F238E27FC236}">
                <a16:creationId xmlns:a16="http://schemas.microsoft.com/office/drawing/2014/main" id="{6CCFCA9D-C365-4523-9A95-2CE424468DE8}"/>
              </a:ext>
            </a:extLst>
          </p:cNvPr>
          <p:cNvSpPr/>
          <p:nvPr/>
        </p:nvSpPr>
        <p:spPr bwMode="auto">
          <a:xfrm>
            <a:off x="8200834" y="1086438"/>
            <a:ext cx="320191" cy="334260"/>
          </a:xfrm>
          <a:prstGeom prst="plus">
            <a:avLst>
              <a:gd name="adj" fmla="val 4284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B14689B4-2AF6-4285-BB1B-85F6235F957C}"/>
              </a:ext>
            </a:extLst>
          </p:cNvPr>
          <p:cNvCxnSpPr>
            <a:cxnSpLocks/>
            <a:stCxn id="19" idx="3"/>
            <a:endCxn id="16" idx="3"/>
          </p:cNvCxnSpPr>
          <p:nvPr/>
        </p:nvCxnSpPr>
        <p:spPr bwMode="auto">
          <a:xfrm>
            <a:off x="8521025" y="1253568"/>
            <a:ext cx="110535" cy="597807"/>
          </a:xfrm>
          <a:prstGeom prst="bentConnector3">
            <a:avLst>
              <a:gd name="adj1" fmla="val 306812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id="{B92964F2-8B70-4B56-8459-6C6F5C5B367D}"/>
              </a:ext>
            </a:extLst>
          </p:cNvPr>
          <p:cNvCxnSpPr>
            <a:cxnSpLocks/>
            <a:stCxn id="16" idx="1"/>
            <a:endCxn id="19" idx="1"/>
          </p:cNvCxnSpPr>
          <p:nvPr/>
        </p:nvCxnSpPr>
        <p:spPr bwMode="auto">
          <a:xfrm rot="10800000" flipH="1">
            <a:off x="8100392" y="1253569"/>
            <a:ext cx="100442" cy="597807"/>
          </a:xfrm>
          <a:prstGeom prst="bentConnector3">
            <a:avLst>
              <a:gd name="adj1" fmla="val -227594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Соединитель: уступ 41">
            <a:extLst>
              <a:ext uri="{FF2B5EF4-FFF2-40B4-BE49-F238E27FC236}">
                <a16:creationId xmlns:a16="http://schemas.microsoft.com/office/drawing/2014/main" id="{BBA965F1-38CF-4647-B8E5-7BB721573ECC}"/>
              </a:ext>
            </a:extLst>
          </p:cNvPr>
          <p:cNvCxnSpPr>
            <a:cxnSpLocks/>
            <a:stCxn id="17" idx="1"/>
            <a:endCxn id="19" idx="1"/>
          </p:cNvCxnSpPr>
          <p:nvPr/>
        </p:nvCxnSpPr>
        <p:spPr bwMode="auto">
          <a:xfrm rot="10800000" flipH="1">
            <a:off x="8100392" y="1253569"/>
            <a:ext cx="100442" cy="362283"/>
          </a:xfrm>
          <a:prstGeom prst="bentConnector3">
            <a:avLst>
              <a:gd name="adj1" fmla="val -227594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7C92F58-21BF-431E-8F03-4F9F8ABDC27C}"/>
              </a:ext>
            </a:extLst>
          </p:cNvPr>
          <p:cNvSpPr txBox="1"/>
          <p:nvPr/>
        </p:nvSpPr>
        <p:spPr>
          <a:xfrm>
            <a:off x="8461219" y="1433736"/>
            <a:ext cx="33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89BDC848-C0BB-471F-BCE6-BBC924A56C13}"/>
              </a:ext>
            </a:extLst>
          </p:cNvPr>
          <p:cNvCxnSpPr>
            <a:cxnSpLocks/>
          </p:cNvCxnSpPr>
          <p:nvPr/>
        </p:nvCxnSpPr>
        <p:spPr bwMode="auto">
          <a:xfrm flipH="1">
            <a:off x="8679631" y="1615852"/>
            <a:ext cx="15989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246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>
            <a:extLst>
              <a:ext uri="{FF2B5EF4-FFF2-40B4-BE49-F238E27FC236}">
                <a16:creationId xmlns:a16="http://schemas.microsoft.com/office/drawing/2014/main" id="{F2BDAA81-8857-4F6C-BE9B-13055BBDE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5927725"/>
            <a:ext cx="3001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bg1"/>
                </a:solidFill>
              </a:rPr>
              <a:t>www.themegallery.com</a:t>
            </a:r>
          </a:p>
        </p:txBody>
      </p:sp>
      <p:sp>
        <p:nvSpPr>
          <p:cNvPr id="104453" name="WordArt 5">
            <a:extLst>
              <a:ext uri="{FF2B5EF4-FFF2-40B4-BE49-F238E27FC236}">
                <a16:creationId xmlns:a16="http://schemas.microsoft.com/office/drawing/2014/main" id="{25FB12F3-7DAB-4711-A5C3-4C2A4FC0048A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1907704" y="4509120"/>
            <a:ext cx="5841937" cy="216024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Вопросы</a:t>
            </a:r>
          </a:p>
          <a:p>
            <a:endParaRPr 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2">
                    <a:alpha val="5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EED396FE-FC16-4CDE-A64A-DB4E65DE5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276600"/>
            <a:ext cx="6324600" cy="381000"/>
          </a:xfrm>
        </p:spPr>
        <p:txBody>
          <a:bodyPr/>
          <a:lstStyle/>
          <a:p>
            <a:r>
              <a:rPr lang="ru-RU" dirty="0"/>
              <a:t>Защита программ и данных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DF22FE-54B1-4D68-AEE4-07BB20E9A3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1800225"/>
            <a:ext cx="6629400" cy="1012825"/>
          </a:xfrm>
        </p:spPr>
        <p:txBody>
          <a:bodyPr/>
          <a:lstStyle/>
          <a:p>
            <a:r>
              <a:rPr lang="ru-RU" altLang="en-US" sz="2000" dirty="0"/>
              <a:t>Лекция 2.</a:t>
            </a:r>
            <a:r>
              <a:rPr lang="ru-RU" altLang="en-US" sz="2400" dirty="0"/>
              <a:t/>
            </a:r>
            <a:br>
              <a:rPr lang="ru-RU" altLang="en-US" sz="2400" dirty="0"/>
            </a:br>
            <a:r>
              <a:rPr lang="ru-RU" altLang="en-US" sz="2800" dirty="0"/>
              <a:t>Анализ программного кода</a:t>
            </a:r>
            <a:br>
              <a:rPr lang="ru-RU" altLang="en-US" sz="2800" dirty="0"/>
            </a:br>
            <a:r>
              <a:rPr lang="ru-RU" altLang="en-US" sz="2800" dirty="0"/>
              <a:t>и данных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трелка: вниз 50">
            <a:extLst>
              <a:ext uri="{FF2B5EF4-FFF2-40B4-BE49-F238E27FC236}">
                <a16:creationId xmlns:a16="http://schemas.microsoft.com/office/drawing/2014/main" id="{095A2592-E313-43D0-AE25-8C0C6E3AE679}"/>
              </a:ext>
            </a:extLst>
          </p:cNvPr>
          <p:cNvSpPr/>
          <p:nvPr/>
        </p:nvSpPr>
        <p:spPr bwMode="auto">
          <a:xfrm rot="5400000">
            <a:off x="3404249" y="-1235894"/>
            <a:ext cx="1327393" cy="7920881"/>
          </a:xfrm>
          <a:prstGeom prst="downArrow">
            <a:avLst/>
          </a:prstGeom>
          <a:solidFill>
            <a:srgbClr val="F8FED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   Анализ программы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2C7AD72-80A3-4022-9C2A-3D35BA2FE6FC}"/>
              </a:ext>
            </a:extLst>
          </p:cNvPr>
          <p:cNvSpPr/>
          <p:nvPr/>
        </p:nvSpPr>
        <p:spPr bwMode="auto">
          <a:xfrm>
            <a:off x="3164396" y="1468560"/>
            <a:ext cx="4719971" cy="21044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Представления программного кода</a:t>
            </a:r>
            <a:endParaRPr lang="en-US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9A05835-BC2B-464F-9655-39FD580106A4}"/>
              </a:ext>
            </a:extLst>
          </p:cNvPr>
          <p:cNvSpPr/>
          <p:nvPr/>
        </p:nvSpPr>
        <p:spPr bwMode="auto">
          <a:xfrm>
            <a:off x="338331" y="1578134"/>
            <a:ext cx="1224136" cy="48736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Архитектура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C5E93CA-E718-499A-9F4D-117D8053E636}"/>
              </a:ext>
            </a:extLst>
          </p:cNvPr>
          <p:cNvSpPr/>
          <p:nvPr/>
        </p:nvSpPr>
        <p:spPr bwMode="auto">
          <a:xfrm>
            <a:off x="1922506" y="1572500"/>
            <a:ext cx="1083074" cy="48736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Алгоритмы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5E98551F-4211-4A74-958B-7664EBA6EEF7}"/>
              </a:ext>
            </a:extLst>
          </p:cNvPr>
          <p:cNvSpPr/>
          <p:nvPr/>
        </p:nvSpPr>
        <p:spPr bwMode="auto">
          <a:xfrm>
            <a:off x="1559515" y="1671481"/>
            <a:ext cx="377790" cy="28940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764B352-29AE-4F24-831E-F73CED2CC141}"/>
              </a:ext>
            </a:extLst>
          </p:cNvPr>
          <p:cNvSpPr/>
          <p:nvPr/>
        </p:nvSpPr>
        <p:spPr bwMode="auto">
          <a:xfrm>
            <a:off x="3389300" y="1573602"/>
            <a:ext cx="1002208" cy="48736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Исходны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</a:rPr>
              <a:t>й</a:t>
            </a:r>
            <a:br>
              <a:rPr lang="ru-RU" sz="13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</a:rPr>
              <a:t>код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D55EC4C2-552E-4AFE-88F0-2C403CDC5A4F}"/>
              </a:ext>
            </a:extLst>
          </p:cNvPr>
          <p:cNvSpPr/>
          <p:nvPr/>
        </p:nvSpPr>
        <p:spPr bwMode="auto">
          <a:xfrm>
            <a:off x="3002626" y="1671481"/>
            <a:ext cx="377790" cy="28940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615DF68-C41E-4E35-9AE6-02F7064B13D5}"/>
              </a:ext>
            </a:extLst>
          </p:cNvPr>
          <p:cNvSpPr/>
          <p:nvPr/>
        </p:nvSpPr>
        <p:spPr bwMode="auto">
          <a:xfrm>
            <a:off x="4820582" y="1572500"/>
            <a:ext cx="1397759" cy="48736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Ассемблерный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sz="13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</a:rPr>
              <a:t>код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09AB69CE-6E79-4DB2-9313-3A0A925998CF}"/>
              </a:ext>
            </a:extLst>
          </p:cNvPr>
          <p:cNvSpPr/>
          <p:nvPr/>
        </p:nvSpPr>
        <p:spPr bwMode="auto">
          <a:xfrm>
            <a:off x="4397412" y="1671481"/>
            <a:ext cx="408364" cy="28940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3374DC3-1C92-4D78-8A23-91DE047CA058}"/>
              </a:ext>
            </a:extLst>
          </p:cNvPr>
          <p:cNvSpPr/>
          <p:nvPr/>
        </p:nvSpPr>
        <p:spPr bwMode="auto">
          <a:xfrm>
            <a:off x="6675034" y="1573063"/>
            <a:ext cx="1083074" cy="48736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Машинный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sz="13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</a:rPr>
              <a:t>код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DA9237BE-7CEE-4035-839A-181C2FC4FA2F}"/>
              </a:ext>
            </a:extLst>
          </p:cNvPr>
          <p:cNvSpPr/>
          <p:nvPr/>
        </p:nvSpPr>
        <p:spPr bwMode="auto">
          <a:xfrm>
            <a:off x="6234108" y="1672044"/>
            <a:ext cx="422185" cy="28940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7929123-3FDB-4C03-BC6C-C9AC24661258}"/>
              </a:ext>
            </a:extLst>
          </p:cNvPr>
          <p:cNvSpPr/>
          <p:nvPr/>
        </p:nvSpPr>
        <p:spPr bwMode="auto">
          <a:xfrm>
            <a:off x="4827470" y="2951578"/>
            <a:ext cx="2930638" cy="48736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Байт-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</a:rPr>
              <a:t>код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Стрелка: изогнутая 9">
            <a:extLst>
              <a:ext uri="{FF2B5EF4-FFF2-40B4-BE49-F238E27FC236}">
                <a16:creationId xmlns:a16="http://schemas.microsoft.com/office/drawing/2014/main" id="{820345B8-F14B-4C03-A3A1-B2623A27063B}"/>
              </a:ext>
            </a:extLst>
          </p:cNvPr>
          <p:cNvSpPr/>
          <p:nvPr/>
        </p:nvSpPr>
        <p:spPr bwMode="auto">
          <a:xfrm flipV="1">
            <a:off x="3803567" y="2065489"/>
            <a:ext cx="1002208" cy="1282623"/>
          </a:xfrm>
          <a:prstGeom prst="bentArrow">
            <a:avLst>
              <a:gd name="adj1" fmla="val 13752"/>
              <a:gd name="adj2" fmla="val 14604"/>
              <a:gd name="adj3" fmla="val 15324"/>
              <a:gd name="adj4" fmla="val 43750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Куб 21">
            <a:extLst>
              <a:ext uri="{FF2B5EF4-FFF2-40B4-BE49-F238E27FC236}">
                <a16:creationId xmlns:a16="http://schemas.microsoft.com/office/drawing/2014/main" id="{3C5C4B78-64FE-4AC4-BC4F-27210D84A08D}"/>
              </a:ext>
            </a:extLst>
          </p:cNvPr>
          <p:cNvSpPr/>
          <p:nvPr/>
        </p:nvSpPr>
        <p:spPr bwMode="auto">
          <a:xfrm>
            <a:off x="8187202" y="1484784"/>
            <a:ext cx="864096" cy="668670"/>
          </a:xfrm>
          <a:prstGeom prst="cube">
            <a:avLst>
              <a:gd name="adj" fmla="val 15707"/>
            </a:avLst>
          </a:prstGeom>
          <a:solidFill>
            <a:srgbClr val="00B05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CPU</a:t>
            </a: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F872EFE3-D9CA-406C-B741-4363FADB20C8}"/>
              </a:ext>
            </a:extLst>
          </p:cNvPr>
          <p:cNvSpPr/>
          <p:nvPr/>
        </p:nvSpPr>
        <p:spPr bwMode="auto">
          <a:xfrm>
            <a:off x="7758108" y="1671481"/>
            <a:ext cx="422185" cy="28940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Куб 24">
            <a:extLst>
              <a:ext uri="{FF2B5EF4-FFF2-40B4-BE49-F238E27FC236}">
                <a16:creationId xmlns:a16="http://schemas.microsoft.com/office/drawing/2014/main" id="{F37B0F12-2FA1-4CE6-86CA-50B6811DF50B}"/>
              </a:ext>
            </a:extLst>
          </p:cNvPr>
          <p:cNvSpPr/>
          <p:nvPr/>
        </p:nvSpPr>
        <p:spPr bwMode="auto">
          <a:xfrm>
            <a:off x="8161554" y="2780928"/>
            <a:ext cx="864096" cy="668670"/>
          </a:xfrm>
          <a:prstGeom prst="cube">
            <a:avLst>
              <a:gd name="adj" fmla="val 15707"/>
            </a:avLst>
          </a:prstGeom>
          <a:solidFill>
            <a:srgbClr val="00B05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VM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871A21F4-A354-4A5B-9DE7-E6B57C73EA59}"/>
              </a:ext>
            </a:extLst>
          </p:cNvPr>
          <p:cNvSpPr/>
          <p:nvPr/>
        </p:nvSpPr>
        <p:spPr bwMode="auto">
          <a:xfrm>
            <a:off x="7758108" y="3058714"/>
            <a:ext cx="403446" cy="28940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3A7E0B6C-A69D-40B4-A8B8-CBB98D5A0135}"/>
              </a:ext>
            </a:extLst>
          </p:cNvPr>
          <p:cNvSpPr/>
          <p:nvPr/>
        </p:nvSpPr>
        <p:spPr bwMode="auto">
          <a:xfrm>
            <a:off x="107504" y="1671481"/>
            <a:ext cx="220534" cy="28940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0A69779B-D35A-4398-9132-DE45C16786C8}"/>
              </a:ext>
            </a:extLst>
          </p:cNvPr>
          <p:cNvSpPr/>
          <p:nvPr/>
        </p:nvSpPr>
        <p:spPr bwMode="auto">
          <a:xfrm rot="16200000">
            <a:off x="8287732" y="2175694"/>
            <a:ext cx="627474" cy="5829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JIT</a:t>
            </a:r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13DDB4B1-6B0B-4E1C-A765-BC1DC2C12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19800"/>
              </p:ext>
            </p:extLst>
          </p:nvPr>
        </p:nvGraphicFramePr>
        <p:xfrm>
          <a:off x="164710" y="3698448"/>
          <a:ext cx="8886588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646">
                  <a:extLst>
                    <a:ext uri="{9D8B030D-6E8A-4147-A177-3AD203B41FA5}">
                      <a16:colId xmlns:a16="http://schemas.microsoft.com/office/drawing/2014/main" val="1483540038"/>
                    </a:ext>
                  </a:extLst>
                </a:gridCol>
                <a:gridCol w="1437492">
                  <a:extLst>
                    <a:ext uri="{9D8B030D-6E8A-4147-A177-3AD203B41FA5}">
                      <a16:colId xmlns:a16="http://schemas.microsoft.com/office/drawing/2014/main" val="162353955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7431112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121531899"/>
                    </a:ext>
                  </a:extLst>
                </a:gridCol>
                <a:gridCol w="1309144">
                  <a:extLst>
                    <a:ext uri="{9D8B030D-6E8A-4147-A177-3AD203B41FA5}">
                      <a16:colId xmlns:a16="http://schemas.microsoft.com/office/drawing/2014/main" val="1020410374"/>
                    </a:ext>
                  </a:extLst>
                </a:gridCol>
                <a:gridCol w="1081922">
                  <a:extLst>
                    <a:ext uri="{9D8B030D-6E8A-4147-A177-3AD203B41FA5}">
                      <a16:colId xmlns:a16="http://schemas.microsoft.com/office/drawing/2014/main" val="10615495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197845"/>
                  </a:ext>
                </a:extLst>
              </a:tr>
              <a:tr h="141732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onsolas" panose="020B0609020204030204" pitchFamily="49" charset="0"/>
                      </a:endParaRP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  <a:p>
                      <a:r>
                        <a:rPr lang="en-US" sz="12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funct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200" dirty="0">
                          <a:solidFill>
                            <a:srgbClr val="00642D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200" dirty="0">
                          <a:solidFill>
                            <a:srgbClr val="00642D"/>
                          </a:solidFill>
                          <a:latin typeface="Consolas" panose="020B0609020204030204" pitchFamily="49" charset="0"/>
                        </a:rPr>
                        <a:t>y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) {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Consolas" panose="020B0609020204030204" pitchFamily="49" charset="0"/>
                        </a:rPr>
                        <a:t>if 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200" dirty="0">
                          <a:solidFill>
                            <a:srgbClr val="00642D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== </a:t>
                      </a:r>
                      <a:r>
                        <a:rPr lang="en-US" sz="1200" dirty="0">
                          <a:solidFill>
                            <a:srgbClr val="00642D"/>
                          </a:solidFill>
                          <a:latin typeface="Consolas" panose="020B0609020204030204" pitchFamily="49" charset="0"/>
                        </a:rPr>
                        <a:t>y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)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 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Consolas" panose="020B0609020204030204" pitchFamily="49" charset="0"/>
                        </a:rPr>
                        <a:t>return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 0;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Consolas" panose="020B0609020204030204" pitchFamily="49" charset="0"/>
                        </a:rPr>
                        <a:t>if 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200" dirty="0">
                          <a:solidFill>
                            <a:srgbClr val="00642D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&gt; </a:t>
                      </a:r>
                      <a:r>
                        <a:rPr lang="en-US" sz="1200" dirty="0">
                          <a:solidFill>
                            <a:srgbClr val="00642D"/>
                          </a:solidFill>
                          <a:latin typeface="Consolas" panose="020B0609020204030204" pitchFamily="49" charset="0"/>
                        </a:rPr>
                        <a:t>y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)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 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Consolas" panose="020B0609020204030204" pitchFamily="49" charset="0"/>
                        </a:rPr>
                        <a:t>return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 1;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Consolas" panose="020B0609020204030204" pitchFamily="49" charset="0"/>
                        </a:rPr>
                        <a:t>if 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200" dirty="0">
                          <a:solidFill>
                            <a:srgbClr val="00642D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&lt; </a:t>
                      </a:r>
                      <a:r>
                        <a:rPr lang="en-US" sz="1200" dirty="0">
                          <a:solidFill>
                            <a:srgbClr val="00642D"/>
                          </a:solidFill>
                          <a:latin typeface="Consolas" panose="020B0609020204030204" pitchFamily="49" charset="0"/>
                        </a:rPr>
                        <a:t>y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)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  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Consolas" panose="020B0609020204030204" pitchFamily="49" charset="0"/>
                        </a:rPr>
                        <a:t>return</a:t>
                      </a:r>
                      <a:r>
                        <a:rPr lang="en-US" sz="1200" dirty="0">
                          <a:latin typeface="Consolas" panose="020B0609020204030204" pitchFamily="49" charset="0"/>
                        </a:rPr>
                        <a:t> -1;</a:t>
                      </a:r>
                    </a:p>
                    <a:p>
                      <a:r>
                        <a:rPr lang="en-US" sz="1200" dirty="0"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//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Ассемблер для языка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C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push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rbp</a:t>
                      </a:r>
                      <a:endParaRPr lang="en-US" sz="10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mov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rbp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rsp</a:t>
                      </a:r>
                      <a:endParaRPr lang="en-US" sz="10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mov DWORD PTR [rbp-0x4],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edi</a:t>
                      </a:r>
                      <a:endParaRPr lang="en-US" sz="10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mov DWORD PTR [rbp-0x8],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esi</a:t>
                      </a:r>
                      <a:endParaRPr lang="en-US" sz="10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mov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eax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, DWORD PTR [rbp-0x4]</a:t>
                      </a:r>
                      <a:endParaRPr lang="en-US" sz="10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cmp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eax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, DWORD PTR [rbp-0x8]</a:t>
                      </a:r>
                      <a:endParaRPr lang="en-US" sz="10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jne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4004cb &lt;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funct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()+0x19&gt;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...</a:t>
                      </a:r>
                      <a:endParaRPr lang="en-US" sz="10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pt-BR" sz="1000" dirty="0">
                          <a:latin typeface="Consolas" panose="020B0609020204030204" pitchFamily="49" charset="0"/>
                        </a:rPr>
                        <a:t>55</a:t>
                      </a:r>
                    </a:p>
                    <a:p>
                      <a:r>
                        <a:rPr lang="pt-BR" sz="1000" dirty="0">
                          <a:latin typeface="Consolas" panose="020B0609020204030204" pitchFamily="49" charset="0"/>
                        </a:rPr>
                        <a:t>48 89 e5</a:t>
                      </a:r>
                    </a:p>
                    <a:p>
                      <a:r>
                        <a:rPr lang="pt-BR" sz="1000" dirty="0">
                          <a:latin typeface="Consolas" panose="020B0609020204030204" pitchFamily="49" charset="0"/>
                        </a:rPr>
                        <a:t>89 7d fc</a:t>
                      </a:r>
                    </a:p>
                    <a:p>
                      <a:r>
                        <a:rPr lang="pt-BR" sz="1000" dirty="0">
                          <a:latin typeface="Consolas" panose="020B0609020204030204" pitchFamily="49" charset="0"/>
                        </a:rPr>
                        <a:t>89 75 f8</a:t>
                      </a:r>
                    </a:p>
                    <a:p>
                      <a:r>
                        <a:rPr lang="pt-BR" sz="1000" dirty="0">
                          <a:latin typeface="Consolas" panose="020B0609020204030204" pitchFamily="49" charset="0"/>
                        </a:rPr>
                        <a:t>8b 45 fc</a:t>
                      </a:r>
                    </a:p>
                    <a:p>
                      <a:r>
                        <a:rPr lang="pt-BR" sz="1000" dirty="0">
                          <a:latin typeface="Consolas" panose="020B0609020204030204" pitchFamily="49" charset="0"/>
                        </a:rPr>
                        <a:t>3b 45 f8</a:t>
                      </a:r>
                    </a:p>
                    <a:p>
                      <a:r>
                        <a:rPr lang="pt-BR" sz="1000" dirty="0">
                          <a:latin typeface="Consolas" panose="020B0609020204030204" pitchFamily="49" charset="0"/>
                        </a:rPr>
                        <a:t>75 07</a:t>
                      </a:r>
                    </a:p>
                    <a:p>
                      <a:endParaRPr lang="en-US" sz="10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462142"/>
                  </a:ext>
                </a:extLst>
              </a:tr>
              <a:tr h="1417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//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Байт-код для языка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C#</a:t>
                      </a:r>
                    </a:p>
                    <a:p>
                      <a:r>
                        <a:rPr lang="it-IT" sz="1000" dirty="0">
                          <a:latin typeface="Consolas" panose="020B0609020204030204" pitchFamily="49" charset="0"/>
                        </a:rPr>
                        <a:t>IL_0000: nop</a:t>
                      </a:r>
                    </a:p>
                    <a:p>
                      <a:r>
                        <a:rPr lang="it-IT" sz="1000" dirty="0">
                          <a:latin typeface="Consolas" panose="020B0609020204030204" pitchFamily="49" charset="0"/>
                        </a:rPr>
                        <a:t>IL_0001: ldarg.0</a:t>
                      </a:r>
                    </a:p>
                    <a:p>
                      <a:r>
                        <a:rPr lang="it-IT" sz="1000" dirty="0">
                          <a:latin typeface="Consolas" panose="020B0609020204030204" pitchFamily="49" charset="0"/>
                        </a:rPr>
                        <a:t>IL_0002: ldarg.1</a:t>
                      </a:r>
                    </a:p>
                    <a:p>
                      <a:r>
                        <a:rPr lang="it-IT" sz="1000" dirty="0">
                          <a:latin typeface="Consolas" panose="020B0609020204030204" pitchFamily="49" charset="0"/>
                        </a:rPr>
                        <a:t>IL_0003: ceq</a:t>
                      </a:r>
                    </a:p>
                    <a:p>
                      <a:r>
                        <a:rPr lang="it-IT" sz="1000" dirty="0">
                          <a:latin typeface="Consolas" panose="020B0609020204030204" pitchFamily="49" charset="0"/>
                        </a:rPr>
                        <a:t>IL_0005: stloc.0</a:t>
                      </a:r>
                    </a:p>
                    <a:p>
                      <a:r>
                        <a:rPr lang="it-IT" sz="1000" dirty="0">
                          <a:latin typeface="Consolas" panose="020B0609020204030204" pitchFamily="49" charset="0"/>
                        </a:rPr>
                        <a:t>IL_0006: ldloc.0</a:t>
                      </a:r>
                    </a:p>
                    <a:p>
                      <a:r>
                        <a:rPr lang="it-IT" sz="1000" dirty="0">
                          <a:latin typeface="Consolas" panose="020B0609020204030204" pitchFamily="49" charset="0"/>
                        </a:rPr>
                        <a:t>IL_0007: brfalse.s IL_000d</a:t>
                      </a:r>
                    </a:p>
                    <a:p>
                      <a:r>
                        <a:rPr lang="it-IT" sz="1000" dirty="0">
                          <a:latin typeface="Consolas" panose="020B0609020204030204" pitchFamily="49" charset="0"/>
                        </a:rPr>
                        <a:t>...</a:t>
                      </a:r>
                      <a:endParaRPr lang="en-US" sz="10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12739"/>
                  </a:ext>
                </a:extLst>
              </a:tr>
            </a:tbl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9AB1BFF-191F-4D14-A4B9-502E1ADA6D8D}"/>
              </a:ext>
            </a:extLst>
          </p:cNvPr>
          <p:cNvSpPr/>
          <p:nvPr/>
        </p:nvSpPr>
        <p:spPr bwMode="auto">
          <a:xfrm>
            <a:off x="338331" y="4297050"/>
            <a:ext cx="1221184" cy="1228008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F24E8EA-45C8-449E-A4D8-204F430011CA}"/>
              </a:ext>
            </a:extLst>
          </p:cNvPr>
          <p:cNvSpPr/>
          <p:nvPr/>
        </p:nvSpPr>
        <p:spPr bwMode="auto">
          <a:xfrm>
            <a:off x="490731" y="4498537"/>
            <a:ext cx="912917" cy="352039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start()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89C1BFF-7B95-46CC-AC44-10E6C4F2D778}"/>
              </a:ext>
            </a:extLst>
          </p:cNvPr>
          <p:cNvSpPr/>
          <p:nvPr/>
        </p:nvSpPr>
        <p:spPr bwMode="auto">
          <a:xfrm>
            <a:off x="490730" y="4994592"/>
            <a:ext cx="912917" cy="352039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A4236D5-A875-4A34-ACB6-D434FD6B4CF3}"/>
              </a:ext>
            </a:extLst>
          </p:cNvPr>
          <p:cNvSpPr/>
          <p:nvPr/>
        </p:nvSpPr>
        <p:spPr bwMode="auto">
          <a:xfrm>
            <a:off x="338331" y="6023562"/>
            <a:ext cx="1221184" cy="400831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funct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(x, y)</a:t>
            </a:r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7DC0C1E5-D34A-4ED2-B5D2-B30D965E9142}"/>
              </a:ext>
            </a:extLst>
          </p:cNvPr>
          <p:cNvSpPr/>
          <p:nvPr/>
        </p:nvSpPr>
        <p:spPr bwMode="auto">
          <a:xfrm>
            <a:off x="704872" y="5525058"/>
            <a:ext cx="484632" cy="498504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11F62DF-9364-4F0D-9D22-A46E2BECD7C9}"/>
              </a:ext>
            </a:extLst>
          </p:cNvPr>
          <p:cNvSpPr/>
          <p:nvPr/>
        </p:nvSpPr>
        <p:spPr bwMode="auto">
          <a:xfrm>
            <a:off x="2017700" y="4873191"/>
            <a:ext cx="912917" cy="352039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5" name="Ромб 34">
            <a:extLst>
              <a:ext uri="{FF2B5EF4-FFF2-40B4-BE49-F238E27FC236}">
                <a16:creationId xmlns:a16="http://schemas.microsoft.com/office/drawing/2014/main" id="{98343563-DDE3-4415-9DDB-5E13948F81C8}"/>
              </a:ext>
            </a:extLst>
          </p:cNvPr>
          <p:cNvSpPr/>
          <p:nvPr/>
        </p:nvSpPr>
        <p:spPr bwMode="auto">
          <a:xfrm>
            <a:off x="2196045" y="5421060"/>
            <a:ext cx="556225" cy="496054"/>
          </a:xfrm>
          <a:prstGeom prst="diamond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F7426F20-E8B5-40FF-97AF-A1E497586BE2}"/>
              </a:ext>
            </a:extLst>
          </p:cNvPr>
          <p:cNvCxnSpPr>
            <a:cxnSpLocks/>
            <a:stCxn id="36" idx="2"/>
            <a:endCxn id="35" idx="0"/>
          </p:cNvCxnSpPr>
          <p:nvPr/>
        </p:nvCxnSpPr>
        <p:spPr bwMode="auto">
          <a:xfrm flipH="1">
            <a:off x="2474158" y="5225230"/>
            <a:ext cx="1" cy="195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7527345-F242-4151-A627-0474E0BA97F1}"/>
              </a:ext>
            </a:extLst>
          </p:cNvPr>
          <p:cNvSpPr/>
          <p:nvPr/>
        </p:nvSpPr>
        <p:spPr bwMode="auto">
          <a:xfrm>
            <a:off x="2017698" y="6082713"/>
            <a:ext cx="912917" cy="352039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return 1</a:t>
            </a: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4CC5032-DB13-4E13-9C67-F92B2DB301A8}"/>
              </a:ext>
            </a:extLst>
          </p:cNvPr>
          <p:cNvCxnSpPr>
            <a:cxnSpLocks/>
          </p:cNvCxnSpPr>
          <p:nvPr/>
        </p:nvCxnSpPr>
        <p:spPr bwMode="auto">
          <a:xfrm flipH="1">
            <a:off x="2474155" y="5908529"/>
            <a:ext cx="1" cy="195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Блок-схема: данные 39">
            <a:extLst>
              <a:ext uri="{FF2B5EF4-FFF2-40B4-BE49-F238E27FC236}">
                <a16:creationId xmlns:a16="http://schemas.microsoft.com/office/drawing/2014/main" id="{48585FC0-73B3-4B2F-9D9D-0B3E39BCED0A}"/>
              </a:ext>
            </a:extLst>
          </p:cNvPr>
          <p:cNvSpPr/>
          <p:nvPr/>
        </p:nvSpPr>
        <p:spPr bwMode="auto">
          <a:xfrm>
            <a:off x="2017698" y="4319777"/>
            <a:ext cx="912916" cy="352038"/>
          </a:xfrm>
          <a:prstGeom prst="flowChartInputOutpu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X, Y</a:t>
            </a: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519D6CAD-033A-4D40-9BF7-FB232A8420B3}"/>
              </a:ext>
            </a:extLst>
          </p:cNvPr>
          <p:cNvCxnSpPr>
            <a:cxnSpLocks/>
          </p:cNvCxnSpPr>
          <p:nvPr/>
        </p:nvCxnSpPr>
        <p:spPr bwMode="auto">
          <a:xfrm flipH="1">
            <a:off x="2474154" y="4682911"/>
            <a:ext cx="1" cy="195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394EBCD8-D2F3-4128-8A9D-B04F2D3DA4F5}"/>
              </a:ext>
            </a:extLst>
          </p:cNvPr>
          <p:cNvCxnSpPr>
            <a:cxnSpLocks/>
          </p:cNvCxnSpPr>
          <p:nvPr/>
        </p:nvCxnSpPr>
        <p:spPr bwMode="auto">
          <a:xfrm flipV="1">
            <a:off x="2749401" y="5669087"/>
            <a:ext cx="253225" cy="34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9F248F8-4AE6-400A-BE4D-4587A75588C2}"/>
              </a:ext>
            </a:extLst>
          </p:cNvPr>
          <p:cNvSpPr txBox="1"/>
          <p:nvPr/>
        </p:nvSpPr>
        <p:spPr>
          <a:xfrm>
            <a:off x="2264973" y="552769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X&gt;Y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2396228-9A41-4AAD-AC4D-EE3944EACBFA}"/>
              </a:ext>
            </a:extLst>
          </p:cNvPr>
          <p:cNvSpPr txBox="1"/>
          <p:nvPr/>
        </p:nvSpPr>
        <p:spPr>
          <a:xfrm>
            <a:off x="6059568" y="1201524"/>
            <a:ext cx="8018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Линковка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06F4D2-1676-48D6-A78C-6F5A5A81ED81}"/>
              </a:ext>
            </a:extLst>
          </p:cNvPr>
          <p:cNvSpPr txBox="1"/>
          <p:nvPr/>
        </p:nvSpPr>
        <p:spPr>
          <a:xfrm>
            <a:off x="4130398" y="1196752"/>
            <a:ext cx="9877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Компиляция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B48764-45E5-470F-B7FC-75A9AB9BEB88}"/>
              </a:ext>
            </a:extLst>
          </p:cNvPr>
          <p:cNvSpPr txBox="1"/>
          <p:nvPr/>
        </p:nvSpPr>
        <p:spPr>
          <a:xfrm>
            <a:off x="7464895" y="1196752"/>
            <a:ext cx="1008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Выполнение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730EC9-E38A-403E-ADF9-6B624DBB7481}"/>
              </a:ext>
            </a:extLst>
          </p:cNvPr>
          <p:cNvSpPr txBox="1"/>
          <p:nvPr/>
        </p:nvSpPr>
        <p:spPr>
          <a:xfrm>
            <a:off x="2625762" y="1199369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Кодирование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C6890D-A382-4D36-BAA9-9A0755B872AA}"/>
              </a:ext>
            </a:extLst>
          </p:cNvPr>
          <p:cNvSpPr txBox="1"/>
          <p:nvPr/>
        </p:nvSpPr>
        <p:spPr>
          <a:xfrm>
            <a:off x="1030906" y="1200127"/>
            <a:ext cx="1435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>
                <a:solidFill>
                  <a:srgbClr val="002060"/>
                </a:solidFill>
              </a:rPr>
              <a:t>Алгоритмирование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понятия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12CB0-441A-427F-9B7A-4CAE6DEAD5F4}"/>
              </a:ext>
            </a:extLst>
          </p:cNvPr>
          <p:cNvSpPr/>
          <p:nvPr/>
        </p:nvSpPr>
        <p:spPr>
          <a:xfrm>
            <a:off x="0" y="1196752"/>
            <a:ext cx="91440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700" dirty="0"/>
              <a:t>Представления кода программы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700" dirty="0"/>
              <a:t>Архитектура – обобщенное представление структуры программы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ru-RU" sz="1700" dirty="0"/>
              <a:t>(модули, связи, шаблоны, технологии)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700" dirty="0"/>
              <a:t>Алгоритм – система последовательных операций для решения задачи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700" dirty="0"/>
              <a:t>Исходный код – текст на </a:t>
            </a:r>
            <a:r>
              <a:rPr lang="ru-RU" sz="1700" u="sng" dirty="0"/>
              <a:t>высокоуровневом</a:t>
            </a:r>
            <a:r>
              <a:rPr lang="ru-RU" sz="1700" dirty="0"/>
              <a:t> языке программирования, понятный человеку и используемый им для описания всей внутренней логики программы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700" dirty="0"/>
              <a:t>Ассемблерный код – текст на </a:t>
            </a:r>
            <a:r>
              <a:rPr lang="ru-RU" sz="1700" u="sng" dirty="0"/>
              <a:t>низкоуровневом</a:t>
            </a:r>
            <a:r>
              <a:rPr lang="ru-RU" sz="1700" dirty="0"/>
              <a:t> машинно-ориентированном языке программирования, промежуточный между исходным и машинным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700" dirty="0"/>
              <a:t>Байт-код – текст на языке </a:t>
            </a:r>
            <a:r>
              <a:rPr lang="ru-RU" sz="1700" u="sng" dirty="0"/>
              <a:t>промежуточного</a:t>
            </a:r>
            <a:r>
              <a:rPr lang="ru-RU" sz="1700" dirty="0"/>
              <a:t> представления (т.н. высокоуровневый ассемблерный код), понятый виртуальной машине и используемый ею для интерпретации программы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700" dirty="0"/>
              <a:t>Машинный код – бинарные данные в виде последовательности машинных инструкций, понятые процессору и используемый им для выполнения программы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ru-RU" sz="1700" dirty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sz="1700" dirty="0"/>
              <a:t>CPU – </a:t>
            </a:r>
            <a:r>
              <a:rPr lang="ru-RU" sz="1700" dirty="0"/>
              <a:t>процессор для выполнения команд программы</a:t>
            </a:r>
            <a:endParaRPr lang="en-US" sz="1700" dirty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sz="1700" dirty="0"/>
              <a:t>VM – </a:t>
            </a:r>
            <a:r>
              <a:rPr lang="ru-RU" sz="1700" dirty="0"/>
              <a:t>виртуальная машина, система эмуляции аппаратного обеспечения, исполняющая код</a:t>
            </a:r>
            <a:r>
              <a:rPr lang="en-US" sz="1700" dirty="0"/>
              <a:t>: </a:t>
            </a:r>
            <a:r>
              <a:rPr lang="ru-RU" sz="1700" dirty="0"/>
              <a:t>машинно-независимый (байт-код) или реального процессора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sz="1700" dirty="0"/>
              <a:t>JIT</a:t>
            </a:r>
            <a:r>
              <a:rPr lang="ru-RU" sz="1700" dirty="0"/>
              <a:t>-компиляция (</a:t>
            </a:r>
            <a:r>
              <a:rPr lang="ru-RU" sz="1700" dirty="0" err="1"/>
              <a:t>Just-in-time</a:t>
            </a:r>
            <a:r>
              <a:rPr lang="ru-RU" sz="1700" dirty="0"/>
              <a:t>) – “компиляция на лету”, когда в процессе работы байт-код программы преобразуется непосредственно в машинный код процессора</a:t>
            </a:r>
          </a:p>
        </p:txBody>
      </p:sp>
    </p:spTree>
    <p:extLst>
      <p:ext uri="{BB962C8B-B14F-4D97-AF65-F5344CB8AC3E}">
        <p14:creationId xmlns:p14="http://schemas.microsoft.com/office/powerpoint/2010/main" val="30889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анализа программного кода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12CB0-441A-427F-9B7A-4CAE6DEAD5F4}"/>
              </a:ext>
            </a:extLst>
          </p:cNvPr>
          <p:cNvSpPr/>
          <p:nvPr/>
        </p:nvSpPr>
        <p:spPr>
          <a:xfrm>
            <a:off x="0" y="1263123"/>
            <a:ext cx="3169312" cy="861774"/>
          </a:xfrm>
          <a:prstGeom prst="rect">
            <a:avLst/>
          </a:prstGeom>
          <a:solidFill>
            <a:srgbClr val="F8FED2"/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Категориальные пары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/>
              <a:t>Автоматический </a:t>
            </a:r>
            <a:r>
              <a:rPr lang="en-US" sz="1200" dirty="0">
                <a:solidFill>
                  <a:srgbClr val="FF0000"/>
                </a:solidFill>
              </a:rPr>
              <a:t>VS</a:t>
            </a:r>
            <a:r>
              <a:rPr lang="en-US" sz="1200" dirty="0"/>
              <a:t> </a:t>
            </a:r>
            <a:r>
              <a:rPr lang="ru-RU" sz="1200" dirty="0"/>
              <a:t>Ручной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/>
              <a:t>Статический </a:t>
            </a:r>
            <a:r>
              <a:rPr lang="en-US" sz="1200" dirty="0">
                <a:solidFill>
                  <a:srgbClr val="FF0000"/>
                </a:solidFill>
              </a:rPr>
              <a:t>VS</a:t>
            </a:r>
            <a:r>
              <a:rPr lang="en-US" sz="1200" dirty="0"/>
              <a:t> </a:t>
            </a:r>
            <a:r>
              <a:rPr lang="ru-RU" sz="1200" dirty="0"/>
              <a:t>Динамический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/>
              <a:t>Белый ящик* </a:t>
            </a:r>
            <a:r>
              <a:rPr lang="en-US" sz="1200" dirty="0">
                <a:solidFill>
                  <a:srgbClr val="FF0000"/>
                </a:solidFill>
              </a:rPr>
              <a:t>VS</a:t>
            </a:r>
            <a:r>
              <a:rPr lang="ru-RU" sz="1200" dirty="0"/>
              <a:t> Черный ящик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53A1FF5-B5A8-4444-AEA7-DF699011C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250464"/>
              </p:ext>
            </p:extLst>
          </p:nvPr>
        </p:nvGraphicFramePr>
        <p:xfrm>
          <a:off x="3203848" y="1124744"/>
          <a:ext cx="5760640" cy="2237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238">
                  <a:extLst>
                    <a:ext uri="{9D8B030D-6E8A-4147-A177-3AD203B41FA5}">
                      <a16:colId xmlns:a16="http://schemas.microsoft.com/office/drawing/2014/main" val="236744178"/>
                    </a:ext>
                  </a:extLst>
                </a:gridCol>
                <a:gridCol w="1324169">
                  <a:extLst>
                    <a:ext uri="{9D8B030D-6E8A-4147-A177-3AD203B41FA5}">
                      <a16:colId xmlns:a16="http://schemas.microsoft.com/office/drawing/2014/main" val="953355788"/>
                    </a:ext>
                  </a:extLst>
                </a:gridCol>
                <a:gridCol w="1742327">
                  <a:extLst>
                    <a:ext uri="{9D8B030D-6E8A-4147-A177-3AD203B41FA5}">
                      <a16:colId xmlns:a16="http://schemas.microsoft.com/office/drawing/2014/main" val="1747451035"/>
                    </a:ext>
                  </a:extLst>
                </a:gridCol>
                <a:gridCol w="2066906">
                  <a:extLst>
                    <a:ext uri="{9D8B030D-6E8A-4147-A177-3AD203B41FA5}">
                      <a16:colId xmlns:a16="http://schemas.microsoft.com/office/drawing/2014/main" val="107540340"/>
                    </a:ext>
                  </a:extLst>
                </a:gridCol>
              </a:tblGrid>
              <a:tr h="416766">
                <a:tc gridSpan="2"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1050" b="1" dirty="0"/>
                        <a:t>втоматический</a:t>
                      </a:r>
                      <a:endParaRPr lang="en-US" sz="105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Р</a:t>
                      </a:r>
                      <a:r>
                        <a:rPr lang="ru-RU" sz="1050" b="1" dirty="0"/>
                        <a:t>учной</a:t>
                      </a:r>
                      <a:endParaRPr lang="en-US" sz="105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80066"/>
                  </a:ext>
                </a:extLst>
              </a:tr>
              <a:tr h="41676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Б</a:t>
                      </a:r>
                      <a:r>
                        <a:rPr lang="ru-RU" sz="1050" b="1" dirty="0"/>
                        <a:t>елый ящик</a:t>
                      </a:r>
                    </a:p>
                    <a:p>
                      <a:pPr algn="ctr"/>
                      <a:r>
                        <a:rPr lang="ru-RU" sz="1050" b="1" dirty="0"/>
                        <a:t>(исх.  код)</a:t>
                      </a:r>
                      <a:endParaRPr lang="en-US" sz="1050" b="1" dirty="0"/>
                    </a:p>
                  </a:txBody>
                  <a:tcPr vert="vert27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С</a:t>
                      </a:r>
                      <a:r>
                        <a:rPr lang="ru-RU" sz="1050" b="1" dirty="0"/>
                        <a:t>татический</a:t>
                      </a:r>
                      <a:endParaRPr lang="en-US" sz="105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Анализаторы кода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642D"/>
                          </a:solidFill>
                        </a:rPr>
                        <a:t>Экспертный анализ</a:t>
                      </a:r>
                      <a:endParaRPr lang="en-US" sz="1050" dirty="0">
                        <a:solidFill>
                          <a:srgbClr val="00642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740577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Д</a:t>
                      </a:r>
                      <a:r>
                        <a:rPr lang="ru-RU" sz="1050" b="1" dirty="0"/>
                        <a:t>инамический</a:t>
                      </a:r>
                      <a:endParaRPr lang="en-US" sz="105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i="1" dirty="0">
                          <a:solidFill>
                            <a:schemeClr val="tx1"/>
                          </a:solidFill>
                        </a:rPr>
                        <a:t>Интерпретаторы кода</a:t>
                      </a:r>
                    </a:p>
                    <a:p>
                      <a:r>
                        <a:rPr lang="ru-RU" sz="1050" i="1" dirty="0">
                          <a:solidFill>
                            <a:schemeClr val="tx1"/>
                          </a:solidFill>
                        </a:rPr>
                        <a:t>(крайне редко)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2"/>
                          </a:solidFill>
                        </a:rPr>
                        <a:t>Экспертная отладка</a:t>
                      </a:r>
                      <a:endParaRPr 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838488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Ч</a:t>
                      </a:r>
                      <a:r>
                        <a:rPr lang="ru-RU" sz="1050" b="1" dirty="0"/>
                        <a:t>ерный ящик</a:t>
                      </a:r>
                    </a:p>
                    <a:p>
                      <a:pPr algn="ctr"/>
                      <a:r>
                        <a:rPr lang="ru-RU" sz="900" b="1" dirty="0"/>
                        <a:t>(</a:t>
                      </a:r>
                      <a:r>
                        <a:rPr lang="ru-RU" sz="900" b="1" dirty="0" err="1"/>
                        <a:t>амб</a:t>
                      </a:r>
                      <a:r>
                        <a:rPr lang="en-US" sz="900" b="1" dirty="0"/>
                        <a:t>*</a:t>
                      </a:r>
                      <a:r>
                        <a:rPr lang="ru-RU" sz="900" b="1" dirty="0"/>
                        <a:t>. код)</a:t>
                      </a:r>
                      <a:endParaRPr lang="en-US" sz="900" b="1" dirty="0"/>
                    </a:p>
                  </a:txBody>
                  <a:tcPr vert="vert27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С</a:t>
                      </a:r>
                      <a:r>
                        <a:rPr lang="ru-RU" sz="1050" b="1" dirty="0"/>
                        <a:t>татический</a:t>
                      </a:r>
                      <a:endParaRPr lang="en-US" sz="105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Анализаторы кода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rgbClr val="00642D"/>
                          </a:solidFill>
                        </a:rPr>
                        <a:t>Экспертный анализ</a:t>
                      </a:r>
                      <a:endParaRPr lang="en-US" sz="1050" dirty="0">
                        <a:solidFill>
                          <a:srgbClr val="00642D"/>
                        </a:solidFill>
                      </a:endParaRPr>
                    </a:p>
                    <a:p>
                      <a:r>
                        <a:rPr lang="ru-RU" sz="1050" dirty="0">
                          <a:solidFill>
                            <a:srgbClr val="00642D"/>
                          </a:solidFill>
                        </a:rPr>
                        <a:t>Логирование работы</a:t>
                      </a:r>
                      <a:endParaRPr lang="en-US" sz="1050" dirty="0">
                        <a:solidFill>
                          <a:srgbClr val="00642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755146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Д</a:t>
                      </a:r>
                      <a:r>
                        <a:rPr lang="ru-RU" sz="1050" b="1" dirty="0"/>
                        <a:t>инамический</a:t>
                      </a:r>
                      <a:endParaRPr lang="en-US" sz="105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Test case,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105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Fuzzing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-тестирование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2"/>
                          </a:solidFill>
                        </a:rPr>
                        <a:t>Экспертное выполнение</a:t>
                      </a:r>
                    </a:p>
                    <a:p>
                      <a:r>
                        <a:rPr lang="ru-RU" sz="1050" dirty="0">
                          <a:solidFill>
                            <a:schemeClr val="tx2"/>
                          </a:solidFill>
                        </a:rPr>
                        <a:t>Эмуляция работы</a:t>
                      </a:r>
                      <a:endParaRPr lang="en-US" sz="105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456616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0096EA-D2EA-4001-820A-3B730E4C4286}"/>
              </a:ext>
            </a:extLst>
          </p:cNvPr>
          <p:cNvSpPr/>
          <p:nvPr/>
        </p:nvSpPr>
        <p:spPr>
          <a:xfrm>
            <a:off x="0" y="3356992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Методы анализа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</a:rPr>
              <a:t>БСА</a:t>
            </a:r>
            <a:r>
              <a:rPr lang="ru-RU" sz="1200" dirty="0"/>
              <a:t> – Анализ статическим анализатором исходного кода кода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</a:rPr>
              <a:t>БДА</a:t>
            </a:r>
            <a:r>
              <a:rPr lang="ru-RU" sz="1200" dirty="0"/>
              <a:t> – Выполнение интерпретатором исходного кода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</a:rPr>
              <a:t>БСР</a:t>
            </a:r>
            <a:r>
              <a:rPr lang="ru-RU" sz="1200" dirty="0"/>
              <a:t> – Анализ экспертом исходного кода (оригинального или восстановленного)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</a:rPr>
              <a:t>БДР</a:t>
            </a:r>
            <a:r>
              <a:rPr lang="ru-RU" sz="1200" dirty="0"/>
              <a:t> – Отладка кода экспертом в среде разработки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ru-RU" sz="1200" dirty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</a:rPr>
              <a:t>ЧСА</a:t>
            </a:r>
            <a:r>
              <a:rPr lang="ru-RU" sz="1200" dirty="0"/>
              <a:t> – Анализ статическим анализатором ассемблерного</a:t>
            </a:r>
            <a:r>
              <a:rPr lang="en-US" sz="1200" dirty="0"/>
              <a:t>/</a:t>
            </a:r>
            <a:r>
              <a:rPr lang="ru-RU" sz="1200" dirty="0"/>
              <a:t>машинного</a:t>
            </a:r>
            <a:r>
              <a:rPr lang="en-US" sz="1200" dirty="0"/>
              <a:t>/</a:t>
            </a:r>
            <a:r>
              <a:rPr lang="ru-RU" sz="1200" dirty="0"/>
              <a:t>байт кода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</a:rPr>
              <a:t>ЧДА</a:t>
            </a:r>
            <a:r>
              <a:rPr lang="ru-RU" sz="1200" dirty="0"/>
              <a:t> – Выполнение программы на наборе специальных (</a:t>
            </a:r>
            <a:r>
              <a:rPr lang="en-US" sz="1200" dirty="0"/>
              <a:t>Test case)</a:t>
            </a:r>
            <a:r>
              <a:rPr lang="ru-RU" sz="1200" dirty="0"/>
              <a:t> или случайных (</a:t>
            </a:r>
            <a:r>
              <a:rPr lang="en-US" sz="1200" dirty="0"/>
              <a:t>Fuzzing</a:t>
            </a:r>
            <a:r>
              <a:rPr lang="ru-RU" sz="1200" dirty="0"/>
              <a:t>) тестов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</a:rPr>
              <a:t>ЧСР</a:t>
            </a:r>
            <a:r>
              <a:rPr lang="ru-RU" sz="1200" dirty="0"/>
              <a:t> – Анализ экспертом машинного кода</a:t>
            </a:r>
          </a:p>
          <a:p>
            <a:pPr lvl="1" algn="l"/>
            <a:r>
              <a:rPr lang="ru-RU" sz="1200" dirty="0"/>
              <a:t>               – Генерация и анализ логов работы программы (в т.ч. внедрение механизма логирования)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</a:rPr>
              <a:t>ЧДР</a:t>
            </a:r>
            <a:r>
              <a:rPr lang="ru-RU" sz="1200" dirty="0"/>
              <a:t> – Выполнение кода экспертом в эмуляторе</a:t>
            </a:r>
          </a:p>
          <a:p>
            <a:pPr lvl="1" algn="l"/>
            <a:r>
              <a:rPr lang="ru-RU" sz="1200" dirty="0"/>
              <a:t>              – Эмуляция работы программы в собственной настраиваемой среде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05C518-37C3-4AB2-AEA6-005F6EE13FCB}"/>
              </a:ext>
            </a:extLst>
          </p:cNvPr>
          <p:cNvSpPr txBox="1"/>
          <p:nvPr/>
        </p:nvSpPr>
        <p:spPr>
          <a:xfrm>
            <a:off x="-34536" y="6585110"/>
            <a:ext cx="917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1" dirty="0"/>
              <a:t>//</a:t>
            </a:r>
            <a:r>
              <a:rPr lang="ru-RU" sz="1050" i="1" dirty="0"/>
              <a:t> Белый</a:t>
            </a:r>
            <a:r>
              <a:rPr lang="en-US" sz="1050" i="1" dirty="0"/>
              <a:t>/</a:t>
            </a:r>
            <a:r>
              <a:rPr lang="ru-RU" sz="1050" i="1" dirty="0"/>
              <a:t>Черный ящик </a:t>
            </a:r>
            <a:r>
              <a:rPr lang="en-US" sz="1050" i="1" dirty="0"/>
              <a:t>–</a:t>
            </a:r>
            <a:r>
              <a:rPr lang="ru-RU" sz="1050" i="1" dirty="0"/>
              <a:t> анализ при наличии</a:t>
            </a:r>
            <a:r>
              <a:rPr lang="en-US" sz="1050" i="1" dirty="0"/>
              <a:t>/</a:t>
            </a:r>
            <a:r>
              <a:rPr lang="ru-RU" sz="1050" i="1" dirty="0"/>
              <a:t>отсутствие исходного кода при исследовании ассемблерного</a:t>
            </a:r>
            <a:r>
              <a:rPr lang="en-US" sz="1050" i="1" dirty="0"/>
              <a:t>/</a:t>
            </a:r>
            <a:r>
              <a:rPr lang="ru-RU" sz="1050" i="1" dirty="0"/>
              <a:t>машинного</a:t>
            </a:r>
            <a:r>
              <a:rPr lang="en-US" sz="1050" i="1" dirty="0"/>
              <a:t>/</a:t>
            </a:r>
            <a:r>
              <a:rPr lang="ru-RU" sz="1050" i="1" dirty="0"/>
              <a:t>байт (</a:t>
            </a:r>
            <a:r>
              <a:rPr lang="ru-RU" sz="1050" i="1" dirty="0" err="1"/>
              <a:t>абм</a:t>
            </a:r>
            <a:r>
              <a:rPr lang="ru-RU" sz="1050" i="1" dirty="0"/>
              <a:t>)</a:t>
            </a:r>
            <a:r>
              <a:rPr lang="en-US" sz="1050" i="1" dirty="0"/>
              <a:t> </a:t>
            </a:r>
            <a:r>
              <a:rPr lang="ru-RU" sz="1050" i="1" dirty="0"/>
              <a:t>кода</a:t>
            </a:r>
            <a:endParaRPr lang="en-US" sz="105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66180-88F1-4974-BB7D-321C72314AC3}"/>
              </a:ext>
            </a:extLst>
          </p:cNvPr>
          <p:cNvSpPr txBox="1"/>
          <p:nvPr/>
        </p:nvSpPr>
        <p:spPr>
          <a:xfrm>
            <a:off x="3347863" y="3336856"/>
            <a:ext cx="56886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50" i="1" u="sng" dirty="0">
                <a:solidFill>
                  <a:srgbClr val="C00000"/>
                </a:solidFill>
              </a:rPr>
              <a:t>План Изучение</a:t>
            </a:r>
            <a:r>
              <a:rPr lang="en-US" sz="1050" i="1" u="sng" dirty="0">
                <a:solidFill>
                  <a:srgbClr val="C00000"/>
                </a:solidFill>
              </a:rPr>
              <a:t>:</a:t>
            </a:r>
            <a:r>
              <a:rPr lang="ru-RU" sz="1050" i="1" dirty="0"/>
              <a:t>     </a:t>
            </a:r>
            <a:r>
              <a:rPr lang="ru-RU" sz="1050" i="1" dirty="0">
                <a:solidFill>
                  <a:srgbClr val="00642D"/>
                </a:solidFill>
              </a:rPr>
              <a:t>Лекция 3 (текущая)     </a:t>
            </a:r>
            <a:r>
              <a:rPr lang="ru-RU" sz="1050" i="1" dirty="0">
                <a:solidFill>
                  <a:schemeClr val="tx2"/>
                </a:solidFill>
              </a:rPr>
              <a:t>Лекция 4 (следующая)    </a:t>
            </a:r>
            <a:r>
              <a:rPr lang="ru-RU" sz="1050" i="1" dirty="0"/>
              <a:t> Самостоятельно</a:t>
            </a:r>
            <a:endParaRPr lang="en-US" sz="1050" i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10B178-A63A-4EEF-834D-6CB1CAEE0B2E}"/>
              </a:ext>
            </a:extLst>
          </p:cNvPr>
          <p:cNvSpPr/>
          <p:nvPr/>
        </p:nvSpPr>
        <p:spPr>
          <a:xfrm>
            <a:off x="-34536" y="2132856"/>
            <a:ext cx="3203848" cy="12311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Как правило!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/>
              <a:t>Есть только машинный код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/>
              <a:t>Выполняется не на ПК с ОС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/>
              <a:t>Вариаций выполнения много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/>
              <a:t>Уязвимости могут быть сложны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ru-RU" sz="1200" dirty="0"/>
              <a:t>Необходимо понимание кода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E0CEC5-9B41-4421-9048-ECEB9FE0320F}"/>
              </a:ext>
            </a:extLst>
          </p:cNvPr>
          <p:cNvSpPr/>
          <p:nvPr/>
        </p:nvSpPr>
        <p:spPr>
          <a:xfrm>
            <a:off x="-1" y="5717822"/>
            <a:ext cx="9143999" cy="86177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Экспертный анализ (Лекция 3)</a:t>
            </a:r>
            <a:r>
              <a:rPr lang="en-US" sz="1400" dirty="0"/>
              <a:t>: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ru-RU" sz="1200" dirty="0"/>
              <a:t>Исходного и ассемблерного</a:t>
            </a:r>
            <a:r>
              <a:rPr lang="en-US" sz="1200" dirty="0"/>
              <a:t>/</a:t>
            </a:r>
            <a:r>
              <a:rPr lang="ru-RU" sz="1200" dirty="0"/>
              <a:t>машинного</a:t>
            </a:r>
            <a:r>
              <a:rPr lang="en-US" sz="1200" dirty="0"/>
              <a:t>/</a:t>
            </a:r>
            <a:r>
              <a:rPr lang="ru-RU" sz="1200" dirty="0"/>
              <a:t>байт кода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ru-RU" sz="1200" dirty="0"/>
              <a:t>Восстановленного исходного кода - реверс-</a:t>
            </a:r>
            <a:r>
              <a:rPr lang="ru-RU" sz="1200" dirty="0" err="1"/>
              <a:t>инжениринг</a:t>
            </a:r>
            <a:endParaRPr lang="ru-RU" sz="1200" dirty="0"/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ru-RU" sz="1200" dirty="0"/>
              <a:t>Логов выполнения программы после внедрения механизма логирования</a:t>
            </a: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CF738A4F-4DB8-4A8B-A137-B04F3A69BAA8}"/>
              </a:ext>
            </a:extLst>
          </p:cNvPr>
          <p:cNvCxnSpPr>
            <a:cxnSpLocks/>
          </p:cNvCxnSpPr>
          <p:nvPr/>
        </p:nvCxnSpPr>
        <p:spPr bwMode="auto">
          <a:xfrm>
            <a:off x="8460432" y="2780928"/>
            <a:ext cx="360040" cy="253916"/>
          </a:xfrm>
          <a:prstGeom prst="bentConnector3">
            <a:avLst>
              <a:gd name="adj1" fmla="val 100265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792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3542"/>
            <a:ext cx="7391400" cy="595536"/>
          </a:xfrm>
        </p:spPr>
        <p:txBody>
          <a:bodyPr/>
          <a:lstStyle/>
          <a:p>
            <a:r>
              <a:rPr lang="ru-RU" sz="2400" dirty="0"/>
              <a:t>Методы ручного анализа исходного кода</a:t>
            </a:r>
            <a:endParaRPr lang="en-US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12CB0-441A-427F-9B7A-4CAE6DEAD5F4}"/>
              </a:ext>
            </a:extLst>
          </p:cNvPr>
          <p:cNvSpPr/>
          <p:nvPr/>
        </p:nvSpPr>
        <p:spPr>
          <a:xfrm>
            <a:off x="0" y="1196752"/>
            <a:ext cx="89644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Шаги метода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Найти исходный код программы для исследуемого АМБ-кода*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ru-RU" sz="1200" dirty="0"/>
              <a:t>Возможно, найти аналогичный исходный код</a:t>
            </a:r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Открыть исходный код в любом текстовом редакторе</a:t>
            </a:r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Вручную проанализировать и понять исходный код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7DD884-3FB6-402B-9594-1B642CD81246}"/>
              </a:ext>
            </a:extLst>
          </p:cNvPr>
          <p:cNvSpPr txBox="1"/>
          <p:nvPr/>
        </p:nvSpPr>
        <p:spPr>
          <a:xfrm>
            <a:off x="-34536" y="6585110"/>
            <a:ext cx="917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1" dirty="0"/>
              <a:t>//</a:t>
            </a:r>
            <a:r>
              <a:rPr lang="ru-RU" sz="1050" i="1" dirty="0"/>
              <a:t> АМБ-код (сокр.) </a:t>
            </a:r>
            <a:r>
              <a:rPr lang="en-US" sz="1050" i="1" dirty="0"/>
              <a:t>–</a:t>
            </a:r>
            <a:r>
              <a:rPr lang="ru-RU" sz="1050" i="1" dirty="0"/>
              <a:t> ассемблерный, машинный или байт код</a:t>
            </a:r>
            <a:endParaRPr lang="en-US" sz="1050" i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8B7FF8-F35D-488D-A299-6A492EEF4B7F}"/>
              </a:ext>
            </a:extLst>
          </p:cNvPr>
          <p:cNvSpPr/>
          <p:nvPr/>
        </p:nvSpPr>
        <p:spPr>
          <a:xfrm>
            <a:off x="0" y="2348875"/>
            <a:ext cx="500404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Типичные применяемые средства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en-US" sz="1200" dirty="0"/>
              <a:t>Sublime Text 3 (</a:t>
            </a:r>
            <a:r>
              <a:rPr lang="en-US" sz="1200" dirty="0">
                <a:solidFill>
                  <a:schemeClr val="accent1"/>
                </a:solidFill>
              </a:rPr>
              <a:t>https://www.sublimetext.com/3</a:t>
            </a:r>
            <a:r>
              <a:rPr lang="ru-RU" sz="1200" dirty="0"/>
              <a:t>)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Подсветка синтаксиса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Навигация по коду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Множество плагинов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Высокая </a:t>
            </a:r>
            <a:r>
              <a:rPr lang="ru-RU" sz="1200" dirty="0" err="1"/>
              <a:t>настраиваемость</a:t>
            </a:r>
            <a:endParaRPr lang="en-US" sz="1200" dirty="0"/>
          </a:p>
          <a:p>
            <a:pPr marL="742950" lvl="1" indent="-285750" algn="l">
              <a:buFont typeface="+mj-lt"/>
              <a:buAutoNum type="arabicParenR"/>
            </a:pPr>
            <a:endParaRPr lang="en-US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en-US" sz="1200" dirty="0"/>
              <a:t>Notepad++</a:t>
            </a:r>
            <a:r>
              <a:rPr lang="ru-RU" sz="1200" dirty="0"/>
              <a:t> (</a:t>
            </a:r>
            <a:r>
              <a:rPr lang="en-US" sz="1200" dirty="0">
                <a:solidFill>
                  <a:schemeClr val="accent1"/>
                </a:solidFill>
              </a:rPr>
              <a:t>https://notepad-plus-plus.org/</a:t>
            </a:r>
            <a:r>
              <a:rPr lang="ru-RU" sz="1200" dirty="0"/>
              <a:t>)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Подсветка синтаксиса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Сворачивание кода</a:t>
            </a:r>
          </a:p>
          <a:p>
            <a:pPr marL="1200150" lvl="2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en-US" sz="1200" dirty="0"/>
              <a:t>Source insight (</a:t>
            </a:r>
            <a:r>
              <a:rPr lang="en-US" sz="1200" dirty="0">
                <a:solidFill>
                  <a:schemeClr val="accent1"/>
                </a:solidFill>
              </a:rPr>
              <a:t>https://www.sourceinsight.com/</a:t>
            </a:r>
            <a:r>
              <a:rPr lang="en-US" sz="1200" dirty="0"/>
              <a:t>)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Подсветка синтаксиса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Навигация по коду, тегам, символам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Нет требования к полной корректности кода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Отображение графов классов, вызовов и др.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Хорошо подходит для быстрого понимания кода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Крайне удобен для работы с большим проектом</a:t>
            </a:r>
          </a:p>
        </p:txBody>
      </p:sp>
      <p:pic>
        <p:nvPicPr>
          <p:cNvPr id="614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C0657EA7-03E7-44E3-9BE8-CC2958054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12" y="1762231"/>
            <a:ext cx="3340379" cy="14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creenshot">
            <a:extLst>
              <a:ext uri="{FF2B5EF4-FFF2-40B4-BE49-F238E27FC236}">
                <a16:creationId xmlns:a16="http://schemas.microsoft.com/office/drawing/2014/main" id="{AA701BAD-EC7E-41AB-8243-5754A50E82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20" y="2808458"/>
            <a:ext cx="2494572" cy="188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source insight">
            <a:extLst>
              <a:ext uri="{FF2B5EF4-FFF2-40B4-BE49-F238E27FC236}">
                <a16:creationId xmlns:a16="http://schemas.microsoft.com/office/drawing/2014/main" id="{8C982048-F493-4E20-815B-A82B1ED6B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65" y="4077072"/>
            <a:ext cx="3750328" cy="263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1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3542"/>
            <a:ext cx="7391400" cy="595536"/>
          </a:xfrm>
        </p:spPr>
        <p:txBody>
          <a:bodyPr/>
          <a:lstStyle/>
          <a:p>
            <a:r>
              <a:rPr lang="ru-RU" sz="2400" dirty="0"/>
              <a:t>Методы ручного анализа исходного кода С,</a:t>
            </a:r>
            <a:br>
              <a:rPr lang="ru-RU" sz="2400" dirty="0"/>
            </a:br>
            <a:r>
              <a:rPr lang="ru-RU" sz="2400" dirty="0"/>
              <a:t>восстановленного из машинного</a:t>
            </a:r>
            <a:endParaRPr lang="en-US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3495FE-79ED-445B-8262-251D0678B896}"/>
              </a:ext>
            </a:extLst>
          </p:cNvPr>
          <p:cNvSpPr/>
          <p:nvPr/>
        </p:nvSpPr>
        <p:spPr>
          <a:xfrm>
            <a:off x="0" y="1196752"/>
            <a:ext cx="89644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Шаги метода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Получить образ машинного кода</a:t>
            </a:r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Применить утилиты декомпиляции* для получения исходного кода (псевдо)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ru-RU" sz="1200" dirty="0"/>
              <a:t>Возможно, изначально дизассемблировать машинный код в ассемблерный</a:t>
            </a:r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Вручную проанализировать и понять восстановленный исходный код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C5CC05-113E-4D56-A015-20D265D7A8EA}"/>
              </a:ext>
            </a:extLst>
          </p:cNvPr>
          <p:cNvSpPr/>
          <p:nvPr/>
        </p:nvSpPr>
        <p:spPr>
          <a:xfrm>
            <a:off x="0" y="2348875"/>
            <a:ext cx="87484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Типичные применяемые средства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Плагин декомпиляции</a:t>
            </a:r>
            <a:r>
              <a:rPr lang="en-US" sz="1200" dirty="0"/>
              <a:t> Hex-Rays</a:t>
            </a:r>
            <a:r>
              <a:rPr lang="ru-RU" sz="1200" dirty="0"/>
              <a:t> для </a:t>
            </a:r>
            <a:r>
              <a:rPr lang="en-US" sz="1200" dirty="0"/>
              <a:t>IDA Pro </a:t>
            </a:r>
            <a:r>
              <a:rPr lang="ru-RU" sz="1200" dirty="0"/>
              <a:t>(</a:t>
            </a:r>
            <a:r>
              <a:rPr lang="en-US" sz="1200" dirty="0">
                <a:solidFill>
                  <a:schemeClr val="accent1"/>
                </a:solidFill>
              </a:rPr>
              <a:t>https://www.hex-rays.com/</a:t>
            </a:r>
            <a:r>
              <a:rPr lang="ru-RU" sz="1200" dirty="0"/>
              <a:t>)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Частично восстанавливает исходный код для процессоров (</a:t>
            </a:r>
            <a:r>
              <a:rPr lang="en-US" sz="1200" dirty="0"/>
              <a:t>x86/x64, PowerPC, ARM</a:t>
            </a:r>
            <a:r>
              <a:rPr lang="ru-RU" sz="1200" dirty="0"/>
              <a:t>)</a:t>
            </a:r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Список различных </a:t>
            </a:r>
            <a:r>
              <a:rPr lang="ru-RU" sz="1200" dirty="0" err="1"/>
              <a:t>декомпиляторов</a:t>
            </a:r>
            <a:r>
              <a:rPr lang="ru-RU" sz="1200" dirty="0"/>
              <a:t> 2016</a:t>
            </a:r>
            <a:r>
              <a:rPr lang="en-US" sz="1200" dirty="0"/>
              <a:t> </a:t>
            </a:r>
            <a:r>
              <a:rPr lang="ru-RU" sz="1200" dirty="0"/>
              <a:t>г. (</a:t>
            </a:r>
            <a:r>
              <a:rPr lang="en-US" sz="1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http://demono.ru/links</a:t>
            </a:r>
            <a:r>
              <a:rPr lang="ru-RU" sz="12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9F9DB-A1CC-496F-B496-D61C989D1895}"/>
              </a:ext>
            </a:extLst>
          </p:cNvPr>
          <p:cNvSpPr txBox="1"/>
          <p:nvPr/>
        </p:nvSpPr>
        <p:spPr>
          <a:xfrm>
            <a:off x="-34536" y="6585110"/>
            <a:ext cx="917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1" dirty="0"/>
              <a:t>//</a:t>
            </a:r>
            <a:r>
              <a:rPr lang="ru-RU" sz="1050" i="1" dirty="0"/>
              <a:t> </a:t>
            </a:r>
            <a:r>
              <a:rPr lang="ru-RU" sz="1050" i="1" dirty="0" err="1"/>
              <a:t>Декомпилятор</a:t>
            </a:r>
            <a:r>
              <a:rPr lang="ru-RU" sz="1050" i="1" dirty="0"/>
              <a:t> </a:t>
            </a:r>
            <a:r>
              <a:rPr lang="en-US" sz="1050" i="1" dirty="0"/>
              <a:t>–</a:t>
            </a:r>
            <a:r>
              <a:rPr lang="ru-RU" sz="1050" i="1" dirty="0"/>
              <a:t> утилита для получения исходного кода из ассемблерного</a:t>
            </a:r>
            <a:r>
              <a:rPr lang="en-US" sz="1050" i="1" dirty="0"/>
              <a:t>/</a:t>
            </a:r>
            <a:r>
              <a:rPr lang="ru-RU" sz="1050" i="1" dirty="0"/>
              <a:t>машинного</a:t>
            </a:r>
            <a:r>
              <a:rPr lang="en-US" sz="1050" i="1" dirty="0"/>
              <a:t>/</a:t>
            </a:r>
            <a:r>
              <a:rPr lang="ru-RU" sz="1050" i="1" dirty="0"/>
              <a:t>байт кода (т.н. реверс-</a:t>
            </a:r>
            <a:r>
              <a:rPr lang="ru-RU" sz="1050" i="1" dirty="0" err="1"/>
              <a:t>инжениринг</a:t>
            </a:r>
            <a:r>
              <a:rPr lang="ru-RU" sz="1050" i="1" dirty="0"/>
              <a:t>)</a:t>
            </a:r>
            <a:endParaRPr lang="en-US" sz="1050" i="1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0619C84-B1D4-42CF-B393-A9D8D9B43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06453"/>
              </p:ext>
            </p:extLst>
          </p:nvPr>
        </p:nvGraphicFramePr>
        <p:xfrm>
          <a:off x="107504" y="3014708"/>
          <a:ext cx="8964489" cy="31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859979795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151811939"/>
                    </a:ext>
                  </a:extLst>
                </a:gridCol>
                <a:gridCol w="2339753">
                  <a:extLst>
                    <a:ext uri="{9D8B030D-6E8A-4147-A177-3AD203B41FA5}">
                      <a16:colId xmlns:a16="http://schemas.microsoft.com/office/drawing/2014/main" val="289268474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Исходный код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Ассемблерный код</a:t>
                      </a:r>
                    </a:p>
                    <a:p>
                      <a:pPr algn="ctr"/>
                      <a:r>
                        <a:rPr lang="ru-RU" sz="1200" dirty="0"/>
                        <a:t>(в </a:t>
                      </a:r>
                      <a:r>
                        <a:rPr lang="en-US" sz="1200" dirty="0"/>
                        <a:t>IDA Pro)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Исходный код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(</a:t>
                      </a:r>
                      <a:r>
                        <a:rPr lang="ru-RU" sz="1200" dirty="0" err="1"/>
                        <a:t>восстановл</a:t>
                      </a:r>
                      <a:r>
                        <a:rPr lang="ru-RU" sz="1200" dirty="0"/>
                        <a:t>. </a:t>
                      </a:r>
                      <a:r>
                        <a:rPr lang="en-US" sz="1200" dirty="0"/>
                        <a:t>Hex-Rays</a:t>
                      </a:r>
                      <a:r>
                        <a:rPr lang="ru-RU" sz="1200" dirty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6765526"/>
                  </a:ext>
                </a:extLst>
              </a:tr>
              <a:tr h="270000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int </a:t>
                      </a:r>
                      <a:r>
                        <a:rPr lang="en-US" sz="1100" dirty="0" err="1">
                          <a:latin typeface="Consolas" panose="020B0609020204030204" pitchFamily="49" charset="0"/>
                        </a:rPr>
                        <a:t>funct</a:t>
                      </a:r>
                      <a:r>
                        <a:rPr lang="en-US" sz="1100" dirty="0">
                          <a:latin typeface="Consolas" panose="020B0609020204030204" pitchFamily="49" charset="0"/>
                        </a:rPr>
                        <a:t>(int x, int y)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 if (x == y)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     return 0;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 if (x &gt; y)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     return 1;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 if (x &lt; y)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        return -1;</a:t>
                      </a:r>
                    </a:p>
                    <a:p>
                      <a:r>
                        <a:rPr lang="en-US" sz="1100" dirty="0">
                          <a:latin typeface="Consolas" panose="020B0609020204030204" pitchFamily="49" charset="0"/>
                        </a:rPr>
                        <a:t>}</a:t>
                      </a:r>
                    </a:p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//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 Что делает функция?</a:t>
                      </a:r>
                      <a:endParaRPr lang="en-US" sz="11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815577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65A29E-B922-49F5-B341-A9E3ADC55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00" y="3555354"/>
            <a:ext cx="4563711" cy="25398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F93F233-7944-423C-A532-7D6D5A2FA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822" y="3572445"/>
            <a:ext cx="2085032" cy="2522773"/>
          </a:xfrm>
          <a:prstGeom prst="rect">
            <a:avLst/>
          </a:prstGeom>
        </p:spPr>
      </p:pic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id="{8CEA0D36-83E8-429C-AA16-1F2C8F47037F}"/>
              </a:ext>
            </a:extLst>
          </p:cNvPr>
          <p:cNvSpPr/>
          <p:nvPr/>
        </p:nvSpPr>
        <p:spPr bwMode="auto">
          <a:xfrm>
            <a:off x="0" y="5471524"/>
            <a:ext cx="1724021" cy="799415"/>
          </a:xfrm>
          <a:prstGeom prst="cloudCallout">
            <a:avLst>
              <a:gd name="adj1" fmla="val 19105"/>
              <a:gd name="adj2" fmla="val -77585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Минутка логики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0C947-E922-41B8-A327-3BC66EAEF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556791"/>
            <a:ext cx="3585370" cy="29546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3542"/>
            <a:ext cx="7391400" cy="595536"/>
          </a:xfrm>
        </p:spPr>
        <p:txBody>
          <a:bodyPr/>
          <a:lstStyle/>
          <a:p>
            <a:r>
              <a:rPr lang="ru-RU" sz="2400" dirty="0"/>
              <a:t>Методы ручного анализа ассемблерного кода</a:t>
            </a:r>
            <a:endParaRPr lang="en-US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12CB0-441A-427F-9B7A-4CAE6DEAD5F4}"/>
              </a:ext>
            </a:extLst>
          </p:cNvPr>
          <p:cNvSpPr/>
          <p:nvPr/>
        </p:nvSpPr>
        <p:spPr>
          <a:xfrm>
            <a:off x="0" y="1196752"/>
            <a:ext cx="8964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Шаги метода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Получить образ машинного кода</a:t>
            </a:r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Дизассемблировать машинный код в ассемблерный код</a:t>
            </a:r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Вручную проанализировать и понять ассемблерный код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8B7FF8-F35D-488D-A299-6A492EEF4B7F}"/>
              </a:ext>
            </a:extLst>
          </p:cNvPr>
          <p:cNvSpPr/>
          <p:nvPr/>
        </p:nvSpPr>
        <p:spPr>
          <a:xfrm>
            <a:off x="-1" y="2348875"/>
            <a:ext cx="914399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Типичные применяемые средства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en-US" sz="1200" dirty="0"/>
              <a:t>IDA Pro (</a:t>
            </a:r>
            <a:r>
              <a:rPr lang="en-US" sz="1200" dirty="0">
                <a:solidFill>
                  <a:schemeClr val="accent1"/>
                </a:solidFill>
              </a:rPr>
              <a:t>https://www.hex-rays.com/products/ida/index.shtml</a:t>
            </a:r>
            <a:r>
              <a:rPr lang="ru-RU" sz="1200" dirty="0"/>
              <a:t>)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Дизассемблирование множества процессоров</a:t>
            </a:r>
            <a:r>
              <a:rPr lang="en-US" sz="1200" dirty="0"/>
              <a:t>:</a:t>
            </a:r>
          </a:p>
          <a:p>
            <a:pPr marL="1657350" lvl="3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(</a:t>
            </a:r>
            <a:r>
              <a:rPr lang="en-US" sz="1200" dirty="0"/>
              <a:t>Intel, AMD, PowerPC, MIPS, ARM</a:t>
            </a:r>
            <a:r>
              <a:rPr lang="ru-RU" sz="1200" dirty="0"/>
              <a:t>) </a:t>
            </a:r>
            <a:r>
              <a:rPr lang="ru-RU" sz="1200" i="1" dirty="0"/>
              <a:t>и даже байт-кода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Навигация по коду, списки подпрограмм, графы вызовов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Возможность написания плагинов на </a:t>
            </a:r>
            <a:r>
              <a:rPr lang="en-US" sz="1200" dirty="0"/>
              <a:t>Python </a:t>
            </a:r>
            <a:r>
              <a:rPr lang="ru-RU" sz="1200" dirty="0"/>
              <a:t>и</a:t>
            </a:r>
            <a:r>
              <a:rPr lang="en-US" sz="1200" dirty="0"/>
              <a:t> C-like </a:t>
            </a:r>
            <a:r>
              <a:rPr lang="ru-RU" sz="1200" dirty="0"/>
              <a:t>языке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Сигнатурное распознавание библиотечных подпрограмм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Интерактивная среда и поддержка проекта</a:t>
            </a:r>
          </a:p>
          <a:p>
            <a:pPr marL="742950" lvl="1" indent="-285750" algn="l">
              <a:buFont typeface="+mj-lt"/>
              <a:buAutoNum type="arabicParenR"/>
            </a:pPr>
            <a:endParaRPr lang="en-US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en-US" sz="1200" dirty="0"/>
          </a:p>
          <a:p>
            <a:pPr marL="742950" lvl="1" indent="-285750" algn="l">
              <a:buFont typeface="+mj-lt"/>
              <a:buAutoNum type="arabicParenR"/>
            </a:pPr>
            <a:endParaRPr lang="en-US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en-US" sz="1200" dirty="0"/>
              <a:t>Immunity Debugger (</a:t>
            </a:r>
            <a:r>
              <a:rPr lang="en-US" sz="1200" dirty="0">
                <a:solidFill>
                  <a:schemeClr val="accent1"/>
                </a:solidFill>
              </a:rPr>
              <a:t>https://immunityinc.com/products/debugger/</a:t>
            </a:r>
            <a:r>
              <a:rPr lang="en-US" sz="1200" dirty="0"/>
              <a:t>)</a:t>
            </a: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Мощная поддержка </a:t>
            </a:r>
            <a:r>
              <a:rPr lang="en-US" sz="1200" dirty="0"/>
              <a:t>Python</a:t>
            </a: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Удобен для разработки вирусов и защиты от них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Огромные возможности для работы с ресурсами кода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Множество </a:t>
            </a:r>
            <a:r>
              <a:rPr lang="en-US" sz="1200" dirty="0"/>
              <a:t>“</a:t>
            </a:r>
            <a:r>
              <a:rPr lang="ru-RU" sz="1200" dirty="0"/>
              <a:t>анти-хакерских</a:t>
            </a:r>
            <a:r>
              <a:rPr lang="en-US" sz="1200" dirty="0"/>
              <a:t>”</a:t>
            </a:r>
            <a:r>
              <a:rPr lang="ru-RU" sz="1200" dirty="0"/>
              <a:t> библиотек</a:t>
            </a:r>
            <a:endParaRPr lang="en-US" sz="1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A2316-4457-4BF3-A26D-4FB09F5C5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679082"/>
            <a:ext cx="3707904" cy="21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1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EE595-1A28-4AE2-86F2-87D951B9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3542"/>
            <a:ext cx="7391400" cy="595536"/>
          </a:xfrm>
        </p:spPr>
        <p:txBody>
          <a:bodyPr/>
          <a:lstStyle/>
          <a:p>
            <a:r>
              <a:rPr lang="ru-RU" sz="2400" dirty="0"/>
              <a:t>Методы ручного анализа байт-кода </a:t>
            </a:r>
            <a:r>
              <a:rPr lang="en-US" sz="2400" dirty="0"/>
              <a:t>C#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12CB0-441A-427F-9B7A-4CAE6DEAD5F4}"/>
              </a:ext>
            </a:extLst>
          </p:cNvPr>
          <p:cNvSpPr/>
          <p:nvPr/>
        </p:nvSpPr>
        <p:spPr>
          <a:xfrm>
            <a:off x="0" y="1196752"/>
            <a:ext cx="89644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Шаги метода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Получить образ байт-кода </a:t>
            </a:r>
            <a:r>
              <a:rPr lang="en-US" sz="1200" dirty="0"/>
              <a:t>CIL*</a:t>
            </a: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Вручную проанализировать и понять байт-код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8B7FF8-F35D-488D-A299-6A492EEF4B7F}"/>
              </a:ext>
            </a:extLst>
          </p:cNvPr>
          <p:cNvSpPr/>
          <p:nvPr/>
        </p:nvSpPr>
        <p:spPr>
          <a:xfrm>
            <a:off x="-1" y="2348875"/>
            <a:ext cx="914399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400" dirty="0"/>
              <a:t>Типичные применяемые средства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 algn="l">
              <a:buFont typeface="+mj-lt"/>
              <a:buAutoNum type="arabicParenR"/>
            </a:pPr>
            <a:r>
              <a:rPr lang="en-US" sz="1200" dirty="0" err="1"/>
              <a:t>ILDasm</a:t>
            </a:r>
            <a:r>
              <a:rPr lang="en-US" sz="1200" dirty="0"/>
              <a:t> (MS Visual Studio, MS SDK</a:t>
            </a:r>
            <a:r>
              <a:rPr lang="ru-RU" sz="1200" dirty="0"/>
              <a:t>)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Официальная утилита</a:t>
            </a:r>
            <a:endParaRPr lang="en-US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Дизассемблер байт-кода</a:t>
            </a:r>
            <a:r>
              <a:rPr lang="en-US" sz="1200" dirty="0"/>
              <a:t> CIL</a:t>
            </a: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Простейшее получение текстового файла байт-кода из образа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US" sz="1200" dirty="0"/>
          </a:p>
          <a:p>
            <a:pPr lvl="2" algn="l"/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r>
              <a:rPr lang="ru-RU" sz="1200" dirty="0"/>
              <a:t>Большинство </a:t>
            </a:r>
            <a:r>
              <a:rPr lang="ru-RU" sz="1200" dirty="0" err="1"/>
              <a:t>декомпиляторов</a:t>
            </a:r>
            <a:r>
              <a:rPr lang="ru-RU" sz="1200" dirty="0"/>
              <a:t> байт-кода</a:t>
            </a:r>
            <a:r>
              <a:rPr lang="en-US" sz="1200" dirty="0"/>
              <a:t> CIL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ru-RU" sz="1200" dirty="0"/>
              <a:t>По умолчанию позволяют просматривать байт-код</a:t>
            </a:r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  <a:p>
            <a:pPr lvl="2" algn="l"/>
            <a:endParaRPr lang="ru-RU" sz="1200" dirty="0"/>
          </a:p>
          <a:p>
            <a:pPr marL="742950" lvl="1" indent="-285750" algn="l">
              <a:buFont typeface="+mj-lt"/>
              <a:buAutoNum type="arabicParenR"/>
            </a:pPr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48C7F8-8915-42C8-B892-834164916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50" y="1124744"/>
            <a:ext cx="4608048" cy="318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627E4D-5EFD-4C05-84CE-4576B69234A2}"/>
              </a:ext>
            </a:extLst>
          </p:cNvPr>
          <p:cNvSpPr txBox="1"/>
          <p:nvPr/>
        </p:nvSpPr>
        <p:spPr>
          <a:xfrm>
            <a:off x="-34536" y="6585110"/>
            <a:ext cx="917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1" dirty="0"/>
              <a:t>//</a:t>
            </a:r>
            <a:r>
              <a:rPr lang="ru-RU" sz="1050" i="1" dirty="0"/>
              <a:t> </a:t>
            </a:r>
            <a:r>
              <a:rPr lang="en-US" sz="1050" i="1" dirty="0"/>
              <a:t>CIL (Common Intermediate Language)</a:t>
            </a:r>
            <a:r>
              <a:rPr lang="ru-RU" sz="1050" i="1" dirty="0"/>
              <a:t> </a:t>
            </a:r>
            <a:r>
              <a:rPr lang="en-US" sz="1050" i="1" dirty="0"/>
              <a:t>–</a:t>
            </a:r>
            <a:r>
              <a:rPr lang="ru-RU" sz="1050" i="1" dirty="0"/>
              <a:t> высокоуровневый ассемблер для виртуальной машины </a:t>
            </a:r>
            <a:r>
              <a:rPr lang="en-US" sz="1050" i="1" dirty="0" err="1"/>
              <a:t>.Net</a:t>
            </a:r>
            <a:r>
              <a:rPr lang="en-US" sz="1050" i="1" dirty="0"/>
              <a:t> (C#, VB, …)</a:t>
            </a:r>
          </a:p>
        </p:txBody>
      </p:sp>
    </p:spTree>
    <p:extLst>
      <p:ext uri="{BB962C8B-B14F-4D97-AF65-F5344CB8AC3E}">
        <p14:creationId xmlns:p14="http://schemas.microsoft.com/office/powerpoint/2010/main" val="32109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Лекция 2</Template>
  <TotalTime>1628</TotalTime>
  <Words>2547</Words>
  <Application>Microsoft Office PowerPoint</Application>
  <PresentationFormat>Экран (4:3)</PresentationFormat>
  <Paragraphs>685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Consolas</vt:lpstr>
      <vt:lpstr>Courier New</vt:lpstr>
      <vt:lpstr>Verdana</vt:lpstr>
      <vt:lpstr>Wingdings</vt:lpstr>
      <vt:lpstr>sample</vt:lpstr>
      <vt:lpstr>Лекция 3. Анализ программного кода и данных</vt:lpstr>
      <vt:lpstr>Содержание</vt:lpstr>
      <vt:lpstr>Представления программного кода</vt:lpstr>
      <vt:lpstr>Базовые понятия</vt:lpstr>
      <vt:lpstr>Методы анализа программного кода</vt:lpstr>
      <vt:lpstr>Методы ручного анализа исходного кода</vt:lpstr>
      <vt:lpstr>Методы ручного анализа исходного кода С, восстановленного из машинного</vt:lpstr>
      <vt:lpstr>Методы ручного анализа ассемблерного кода</vt:lpstr>
      <vt:lpstr>Методы ручного анализа байт-кода C#</vt:lpstr>
      <vt:lpstr>Методы ручного анализа исходного кода C#, восстановленного из байт-кода</vt:lpstr>
      <vt:lpstr>Лекция 2. Анализ программного кода и данных</vt:lpstr>
      <vt:lpstr>Методы ручного анализа байт-кода Java</vt:lpstr>
      <vt:lpstr>Методы ручного анализа исходного кода Java, восстановленного из байт-кода</vt:lpstr>
      <vt:lpstr>Методы ручного анализа алгоритмов кода С, восстановленных из машинного кода</vt:lpstr>
      <vt:lpstr>Методы генерации и анализа логов выполнения программы</vt:lpstr>
      <vt:lpstr>Внедрение механизма логирования в машинный код</vt:lpstr>
      <vt:lpstr>Задание на практику – 1</vt:lpstr>
      <vt:lpstr>Задание на практику – 2</vt:lpstr>
      <vt:lpstr>Задание на практику – 3</vt:lpstr>
      <vt:lpstr>Задание на практику – 4</vt:lpstr>
      <vt:lpstr>Задание на практику – 5 (справочный материал)</vt:lpstr>
      <vt:lpstr>Лекция 2. Анализ программного кода и данных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2. Жизненный цикл программного обеспечения</dc:title>
  <dc:creator>Константин Израилов</dc:creator>
  <cp:lastModifiedBy>User</cp:lastModifiedBy>
  <cp:revision>494</cp:revision>
  <cp:lastPrinted>2018-09-30T12:22:21Z</cp:lastPrinted>
  <dcterms:created xsi:type="dcterms:W3CDTF">2018-09-16T12:13:40Z</dcterms:created>
  <dcterms:modified xsi:type="dcterms:W3CDTF">2018-10-01T13:26:06Z</dcterms:modified>
</cp:coreProperties>
</file>